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76" r:id="rId3"/>
    <p:sldId id="265" r:id="rId4"/>
    <p:sldId id="283" r:id="rId5"/>
    <p:sldId id="270" r:id="rId6"/>
    <p:sldId id="278" r:id="rId7"/>
    <p:sldId id="292" r:id="rId8"/>
    <p:sldId id="294" r:id="rId9"/>
    <p:sldId id="271" r:id="rId10"/>
    <p:sldId id="285" r:id="rId11"/>
    <p:sldId id="298" r:id="rId12"/>
    <p:sldId id="272" r:id="rId13"/>
    <p:sldId id="277" r:id="rId14"/>
    <p:sldId id="269" r:id="rId15"/>
    <p:sldId id="281" r:id="rId16"/>
    <p:sldId id="282" r:id="rId17"/>
    <p:sldId id="296" r:id="rId18"/>
    <p:sldId id="297" r:id="rId19"/>
    <p:sldId id="299" r:id="rId20"/>
    <p:sldId id="300" r:id="rId21"/>
    <p:sldId id="301" r:id="rId22"/>
    <p:sldId id="286" r:id="rId23"/>
    <p:sldId id="287" r:id="rId24"/>
    <p:sldId id="288" r:id="rId25"/>
    <p:sldId id="289" r:id="rId26"/>
    <p:sldId id="290" r:id="rId27"/>
    <p:sldId id="295" r:id="rId28"/>
    <p:sldId id="291" r:id="rId29"/>
    <p:sldId id="273" r:id="rId30"/>
    <p:sldId id="293" r:id="rId31"/>
    <p:sldId id="275" r:id="rId32"/>
    <p:sldId id="274"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8580A-64B7-4070-8A5B-A9D810DF527F}" v="96" dt="2021-04-12T13:08:59.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4660"/>
  </p:normalViewPr>
  <p:slideViewPr>
    <p:cSldViewPr snapToGrid="0">
      <p:cViewPr varScale="1">
        <p:scale>
          <a:sx n="102" d="100"/>
          <a:sy n="102" d="100"/>
        </p:scale>
        <p:origin x="58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AE34B-B10B-4EB9-8A29-F3F3BD1C1D7F}" type="datetimeFigureOut">
              <a:rPr lang="en-US" smtClean="0"/>
              <a:t>4/12/2021</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1137-C557-43B2-9C11-7A32E57E1EA9}" type="slidenum">
              <a:rPr lang="en-US" smtClean="0"/>
              <a:t>‹Nº›</a:t>
            </a:fld>
            <a:endParaRPr lang="en-US"/>
          </a:p>
        </p:txBody>
      </p:sp>
    </p:spTree>
    <p:extLst>
      <p:ext uri="{BB962C8B-B14F-4D97-AF65-F5344CB8AC3E}">
        <p14:creationId xmlns:p14="http://schemas.microsoft.com/office/powerpoint/2010/main" val="84530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https://www.sciencedirect.com/topics/computer-science/chaotic-systems</a:t>
            </a:r>
          </a:p>
        </p:txBody>
      </p:sp>
      <p:sp>
        <p:nvSpPr>
          <p:cNvPr id="4" name="Marcador de número de diapositiva 3"/>
          <p:cNvSpPr>
            <a:spLocks noGrp="1"/>
          </p:cNvSpPr>
          <p:nvPr>
            <p:ph type="sldNum" sz="quarter" idx="5"/>
          </p:nvPr>
        </p:nvSpPr>
        <p:spPr/>
        <p:txBody>
          <a:bodyPr/>
          <a:lstStyle/>
          <a:p>
            <a:fld id="{00711137-C557-43B2-9C11-7A32E57E1EA9}" type="slidenum">
              <a:rPr lang="en-US" smtClean="0"/>
              <a:t>4</a:t>
            </a:fld>
            <a:endParaRPr lang="en-US"/>
          </a:p>
        </p:txBody>
      </p:sp>
    </p:spTree>
    <p:extLst>
      <p:ext uri="{BB962C8B-B14F-4D97-AF65-F5344CB8AC3E}">
        <p14:creationId xmlns:p14="http://schemas.microsoft.com/office/powerpoint/2010/main" val="326499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18</a:t>
            </a:fld>
            <a:endParaRPr lang="en-US"/>
          </a:p>
        </p:txBody>
      </p:sp>
    </p:spTree>
    <p:extLst>
      <p:ext uri="{BB962C8B-B14F-4D97-AF65-F5344CB8AC3E}">
        <p14:creationId xmlns:p14="http://schemas.microsoft.com/office/powerpoint/2010/main" val="4066049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19</a:t>
            </a:fld>
            <a:endParaRPr lang="en-US"/>
          </a:p>
        </p:txBody>
      </p:sp>
    </p:spTree>
    <p:extLst>
      <p:ext uri="{BB962C8B-B14F-4D97-AF65-F5344CB8AC3E}">
        <p14:creationId xmlns:p14="http://schemas.microsoft.com/office/powerpoint/2010/main" val="147131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20</a:t>
            </a:fld>
            <a:endParaRPr lang="en-US"/>
          </a:p>
        </p:txBody>
      </p:sp>
    </p:spTree>
    <p:extLst>
      <p:ext uri="{BB962C8B-B14F-4D97-AF65-F5344CB8AC3E}">
        <p14:creationId xmlns:p14="http://schemas.microsoft.com/office/powerpoint/2010/main" val="403079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21</a:t>
            </a:fld>
            <a:endParaRPr lang="en-US"/>
          </a:p>
        </p:txBody>
      </p:sp>
    </p:spTree>
    <p:extLst>
      <p:ext uri="{BB962C8B-B14F-4D97-AF65-F5344CB8AC3E}">
        <p14:creationId xmlns:p14="http://schemas.microsoft.com/office/powerpoint/2010/main" val="2420665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https://www.ast.cam.ac.uk/sites/default/files/topics_lecture_mgieles_19112011_0.pdf</a:t>
            </a:r>
          </a:p>
        </p:txBody>
      </p:sp>
      <p:sp>
        <p:nvSpPr>
          <p:cNvPr id="4" name="Marcador de número de diapositiva 3"/>
          <p:cNvSpPr>
            <a:spLocks noGrp="1"/>
          </p:cNvSpPr>
          <p:nvPr>
            <p:ph type="sldNum" sz="quarter" idx="5"/>
          </p:nvPr>
        </p:nvSpPr>
        <p:spPr/>
        <p:txBody>
          <a:bodyPr/>
          <a:lstStyle/>
          <a:p>
            <a:fld id="{00711137-C557-43B2-9C11-7A32E57E1EA9}" type="slidenum">
              <a:rPr lang="en-US" smtClean="0"/>
              <a:t>28</a:t>
            </a:fld>
            <a:endParaRPr lang="en-US"/>
          </a:p>
        </p:txBody>
      </p:sp>
    </p:spTree>
    <p:extLst>
      <p:ext uri="{BB962C8B-B14F-4D97-AF65-F5344CB8AC3E}">
        <p14:creationId xmlns:p14="http://schemas.microsoft.com/office/powerpoint/2010/main" val="218051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https://www.nature.com/articles/324446a0</a:t>
            </a:r>
          </a:p>
        </p:txBody>
      </p:sp>
      <p:sp>
        <p:nvSpPr>
          <p:cNvPr id="4" name="Marcador de número de diapositiva 3"/>
          <p:cNvSpPr>
            <a:spLocks noGrp="1"/>
          </p:cNvSpPr>
          <p:nvPr>
            <p:ph type="sldNum" sz="quarter" idx="5"/>
          </p:nvPr>
        </p:nvSpPr>
        <p:spPr/>
        <p:txBody>
          <a:bodyPr/>
          <a:lstStyle/>
          <a:p>
            <a:fld id="{00711137-C557-43B2-9C11-7A32E57E1EA9}" type="slidenum">
              <a:rPr lang="en-US" smtClean="0"/>
              <a:t>29</a:t>
            </a:fld>
            <a:endParaRPr lang="en-US"/>
          </a:p>
        </p:txBody>
      </p:sp>
    </p:spTree>
    <p:extLst>
      <p:ext uri="{BB962C8B-B14F-4D97-AF65-F5344CB8AC3E}">
        <p14:creationId xmlns:p14="http://schemas.microsoft.com/office/powerpoint/2010/main" val="287753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30</a:t>
            </a:fld>
            <a:endParaRPr lang="en-US"/>
          </a:p>
        </p:txBody>
      </p:sp>
    </p:spTree>
    <p:extLst>
      <p:ext uri="{BB962C8B-B14F-4D97-AF65-F5344CB8AC3E}">
        <p14:creationId xmlns:p14="http://schemas.microsoft.com/office/powerpoint/2010/main" val="241941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31</a:t>
            </a:fld>
            <a:endParaRPr lang="en-US"/>
          </a:p>
        </p:txBody>
      </p:sp>
    </p:spTree>
    <p:extLst>
      <p:ext uri="{BB962C8B-B14F-4D97-AF65-F5344CB8AC3E}">
        <p14:creationId xmlns:p14="http://schemas.microsoft.com/office/powerpoint/2010/main" val="1923848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32</a:t>
            </a:fld>
            <a:endParaRPr lang="en-US"/>
          </a:p>
        </p:txBody>
      </p:sp>
    </p:spTree>
    <p:extLst>
      <p:ext uri="{BB962C8B-B14F-4D97-AF65-F5344CB8AC3E}">
        <p14:creationId xmlns:p14="http://schemas.microsoft.com/office/powerpoint/2010/main" val="192495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https://www.researchgate.net/publication/291770155_Fast_N-body_simulation_with_CUDA/link/553ed7ed0cf20184050fa13c/download</a:t>
            </a:r>
          </a:p>
          <a:p>
            <a:r>
              <a:rPr lang="en-US" dirty="0"/>
              <a:t>https://developer.nvidia.com/gpugems/gpugems3/part-v-physics-simulation/chapter-31-fast-n-body-simulation-cuda</a:t>
            </a:r>
            <a:r>
              <a:rPr lang="en-US" u="sng" dirty="0"/>
              <a:t>	</a:t>
            </a:r>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6</a:t>
            </a:fld>
            <a:endParaRPr lang="en-US"/>
          </a:p>
        </p:txBody>
      </p:sp>
    </p:spTree>
    <p:extLst>
      <p:ext uri="{BB962C8B-B14F-4D97-AF65-F5344CB8AC3E}">
        <p14:creationId xmlns:p14="http://schemas.microsoft.com/office/powerpoint/2010/main" val="366663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7</a:t>
            </a:fld>
            <a:endParaRPr lang="en-US"/>
          </a:p>
        </p:txBody>
      </p:sp>
    </p:spTree>
    <p:extLst>
      <p:ext uri="{BB962C8B-B14F-4D97-AF65-F5344CB8AC3E}">
        <p14:creationId xmlns:p14="http://schemas.microsoft.com/office/powerpoint/2010/main" val="35449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8</a:t>
            </a:fld>
            <a:endParaRPr lang="en-US"/>
          </a:p>
        </p:txBody>
      </p:sp>
    </p:spTree>
    <p:extLst>
      <p:ext uri="{BB962C8B-B14F-4D97-AF65-F5344CB8AC3E}">
        <p14:creationId xmlns:p14="http://schemas.microsoft.com/office/powerpoint/2010/main" val="29685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https://www.researchgate.net/publication/291770155_Fast_N-body_simulation_with_CUDA/link/553ed7ed0cf20184050fa13c/download</a:t>
            </a:r>
          </a:p>
          <a:p>
            <a:r>
              <a:rPr lang="en-US" dirty="0"/>
              <a:t>https://developer.nvidia.com/gpugems/gpugems3/part-v-physics-simulation/chapter-31-fast-n-body-simulation-cuda</a:t>
            </a:r>
            <a:r>
              <a:rPr lang="en-US" u="sng" dirty="0"/>
              <a:t>	</a:t>
            </a:r>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9</a:t>
            </a:fld>
            <a:endParaRPr lang="en-US"/>
          </a:p>
        </p:txBody>
      </p:sp>
    </p:spTree>
    <p:extLst>
      <p:ext uri="{BB962C8B-B14F-4D97-AF65-F5344CB8AC3E}">
        <p14:creationId xmlns:p14="http://schemas.microsoft.com/office/powerpoint/2010/main" val="3329952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10</a:t>
            </a:fld>
            <a:endParaRPr lang="en-US"/>
          </a:p>
        </p:txBody>
      </p:sp>
    </p:spTree>
    <p:extLst>
      <p:ext uri="{BB962C8B-B14F-4D97-AF65-F5344CB8AC3E}">
        <p14:creationId xmlns:p14="http://schemas.microsoft.com/office/powerpoint/2010/main" val="178882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11</a:t>
            </a:fld>
            <a:endParaRPr lang="en-US"/>
          </a:p>
        </p:txBody>
      </p:sp>
    </p:spTree>
    <p:extLst>
      <p:ext uri="{BB962C8B-B14F-4D97-AF65-F5344CB8AC3E}">
        <p14:creationId xmlns:p14="http://schemas.microsoft.com/office/powerpoint/2010/main" val="2359608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0711137-C557-43B2-9C11-7A32E57E1EA9}" type="slidenum">
              <a:rPr lang="en-US" smtClean="0"/>
              <a:t>12</a:t>
            </a:fld>
            <a:endParaRPr lang="en-US"/>
          </a:p>
        </p:txBody>
      </p:sp>
    </p:spTree>
    <p:extLst>
      <p:ext uri="{BB962C8B-B14F-4D97-AF65-F5344CB8AC3E}">
        <p14:creationId xmlns:p14="http://schemas.microsoft.com/office/powerpoint/2010/main" val="300014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http://www.peterstone.name/Maplepgs/Maple/nmthds/RKcoeff/Runge_Kutta_schemes/RK12/RKcoeff12e_1.pdf</a:t>
            </a:r>
          </a:p>
        </p:txBody>
      </p:sp>
      <p:sp>
        <p:nvSpPr>
          <p:cNvPr id="4" name="Marcador de número de diapositiva 3"/>
          <p:cNvSpPr>
            <a:spLocks noGrp="1"/>
          </p:cNvSpPr>
          <p:nvPr>
            <p:ph type="sldNum" sz="quarter" idx="5"/>
          </p:nvPr>
        </p:nvSpPr>
        <p:spPr/>
        <p:txBody>
          <a:bodyPr/>
          <a:lstStyle/>
          <a:p>
            <a:fld id="{00711137-C557-43B2-9C11-7A32E57E1EA9}" type="slidenum">
              <a:rPr lang="en-US" smtClean="0"/>
              <a:t>13</a:t>
            </a:fld>
            <a:endParaRPr lang="en-US"/>
          </a:p>
        </p:txBody>
      </p:sp>
    </p:spTree>
    <p:extLst>
      <p:ext uri="{BB962C8B-B14F-4D97-AF65-F5344CB8AC3E}">
        <p14:creationId xmlns:p14="http://schemas.microsoft.com/office/powerpoint/2010/main" val="119962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FD9C7A7B-1BF7-4168-A0FC-4488426167BA}" type="datetime1">
              <a:rPr lang="es-ES" smtClean="0"/>
              <a:t>12/04/2021</a:t>
            </a:fld>
            <a:endParaRPr lang="es-ES"/>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dirty="0"/>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BFD4A30-A9CD-44C2-99AE-A91CF775402A}" type="datetime1">
              <a:rPr lang="es-ES" smtClean="0"/>
              <a:t>12/04/2021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12AE2A8B-E6CD-4A51-8415-D048735CDAAE}" type="datetime1">
              <a:rPr lang="es-ES" smtClean="0"/>
              <a:t>12/04/2021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D5D3B129-63FF-4718-BDB5-C0E0D658AF1F}" type="datetime1">
              <a:rPr lang="es-ES" smtClean="0"/>
              <a:t>12/04/2021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6399DADB-F71F-49C0-AE78-387CF78C635E}" type="datetime1">
              <a:rPr lang="es-ES" smtClean="0"/>
              <a:t>12/04/2021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9CA08D86-6DED-4D6F-B834-A25FE04241BF}" type="datetime1">
              <a:rPr lang="es-ES" smtClean="0"/>
              <a:t>12/04/2021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93EDAF4F-FCEB-4020-885F-4A59BF1FABD1}" type="datetime1">
              <a:rPr lang="es-ES" smtClean="0"/>
              <a:t>12/04/2021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290B9547-D024-4DF9-95AD-BE81233B891E}" type="datetime1">
              <a:rPr lang="es-ES" smtClean="0"/>
              <a:t>12/04/2021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4BB43B7-BB33-4250-9255-95186096D56B}" type="datetime1">
              <a:rPr lang="es-ES" smtClean="0"/>
              <a:t>12/04/2021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9A0DC535-D827-4C68-B669-4EE9A94F541E}" type="datetime1">
              <a:rPr lang="es-ES" smtClean="0"/>
              <a:t>12/04/2021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D73D649-F72F-40B8-B30B-4E4157CBF641}" type="datetime1">
              <a:rPr lang="es-ES" smtClean="0"/>
              <a:t>12/04/2021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19025-E18B-455B-BE8A-BD2347D37B94}" type="datetime1">
              <a:rPr lang="es-ES" smtClean="0"/>
              <a:t>12/04/2021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dirty="0"/>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eb.mit.edu/10.001/Web/Course_Notes/Differential_Equations_Notes/node5.html" TargetMode="External"/><Relationship Id="rId5" Type="http://schemas.openxmlformats.org/officeDocument/2006/relationships/image" Target="../media/image16.png"/><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30.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0.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ast.cam.ac.uk/sites/default/files/topics_lecture_mgieles_19112011_0.pdf" TargetMode="External"/><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math.ucla.edu/~yanovsky/Research/VortexSheets/2body.htm" TargetMode="External"/><Relationship Id="rId5" Type="http://schemas.openxmlformats.org/officeDocument/2006/relationships/hyperlink" Target="https://farside.ph.utexas.edu/teaching/celestial/Celestial/node11.html" TargetMode="External"/><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direct.com/topics/computer-science/chaotic-system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The-N-body-problem_fig1_264840302"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cs.cmu.edu/~scandal/alg/nbody.html" TargetMode="External"/><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3999" y="561669"/>
            <a:ext cx="9144000" cy="2387600"/>
          </a:xfrm>
        </p:spPr>
        <p:txBody>
          <a:bodyPr>
            <a:normAutofit fontScale="90000"/>
          </a:bodyPr>
          <a:lstStyle/>
          <a:p>
            <a:r>
              <a:rPr lang="en-US" b="1" dirty="0">
                <a:latin typeface="Arial" panose="020B0604020202020204" pitchFamily="34" charset="0"/>
                <a:cs typeface="Arial" panose="020B0604020202020204" pitchFamily="34" charset="0"/>
              </a:rPr>
              <a:t>High Performance Computing for Aerospace Engineering</a:t>
            </a:r>
            <a:endParaRPr lang="es-ES" b="1" dirty="0">
              <a:latin typeface="Arial" panose="020B0604020202020204" pitchFamily="34" charset="0"/>
              <a:cs typeface="Arial" panose="020B0604020202020204" pitchFamily="34" charset="0"/>
            </a:endParaRPr>
          </a:p>
        </p:txBody>
      </p:sp>
      <p:sp>
        <p:nvSpPr>
          <p:cNvPr id="3" name="Subtítulo 2"/>
          <p:cNvSpPr>
            <a:spLocks noGrp="1"/>
          </p:cNvSpPr>
          <p:nvPr>
            <p:ph type="subTitle" idx="1"/>
          </p:nvPr>
        </p:nvSpPr>
        <p:spPr>
          <a:xfrm>
            <a:off x="3028335" y="3562953"/>
            <a:ext cx="3116826" cy="1755057"/>
          </a:xfrm>
        </p:spPr>
        <p:txBody>
          <a:bodyPr>
            <a:normAutofit fontScale="85000" lnSpcReduction="20000"/>
          </a:bodyPr>
          <a:lstStyle/>
          <a:p>
            <a:r>
              <a:rPr lang="en-US" sz="2000" b="1" u="sng" dirty="0"/>
              <a:t>Authors</a:t>
            </a:r>
            <a:r>
              <a:rPr lang="en-US" sz="2000" b="1" dirty="0"/>
              <a:t>:</a:t>
            </a:r>
          </a:p>
          <a:p>
            <a:br>
              <a:rPr lang="en-US" sz="2000" b="1" dirty="0"/>
            </a:br>
            <a:r>
              <a:rPr lang="en-US" sz="2000" dirty="0"/>
              <a:t>Angel Pan Du</a:t>
            </a:r>
          </a:p>
          <a:p>
            <a:r>
              <a:rPr lang="en-US" sz="2000" dirty="0"/>
              <a:t>Yi Qiang Ji Zhang</a:t>
            </a:r>
          </a:p>
          <a:p>
            <a:r>
              <a:rPr lang="en-US" sz="2000" dirty="0"/>
              <a:t>Alba Molina </a:t>
            </a:r>
            <a:r>
              <a:rPr lang="en-US" sz="2000" dirty="0" err="1"/>
              <a:t>Cuadrado</a:t>
            </a:r>
            <a:endParaRPr lang="en-US" sz="2000" dirty="0"/>
          </a:p>
          <a:p>
            <a:r>
              <a:rPr lang="en-US" sz="2000" dirty="0"/>
              <a:t>Ivan Sermanoukian Molina</a:t>
            </a:r>
          </a:p>
          <a:p>
            <a:endParaRPr lang="en-US" sz="2200" b="1" dirty="0"/>
          </a:p>
          <a:p>
            <a:endParaRPr lang="es-ES" dirty="0"/>
          </a:p>
        </p:txBody>
      </p:sp>
      <p:pic>
        <p:nvPicPr>
          <p:cNvPr id="1026" name="Picture 2" descr="Logo y imagen corporativa — Escuela Superior de Ingenierías Industrial,  Aeroespacial y Audiovisual de Terrassa. ESEIAAT — UPC. Universitat  Politècnica de Catalunya">
            <a:extLst>
              <a:ext uri="{FF2B5EF4-FFF2-40B4-BE49-F238E27FC236}">
                <a16:creationId xmlns:a16="http://schemas.microsoft.com/office/drawing/2014/main" id="{EF95D709-6544-4FC1-9EB4-9FB0C90C6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47" y="5553075"/>
            <a:ext cx="3988611" cy="106279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2CFBF85-6544-485B-B986-D061970074BA}"/>
              </a:ext>
            </a:extLst>
          </p:cNvPr>
          <p:cNvSpPr txBox="1"/>
          <p:nvPr/>
        </p:nvSpPr>
        <p:spPr>
          <a:xfrm>
            <a:off x="6381135" y="3472005"/>
            <a:ext cx="2231923" cy="1176195"/>
          </a:xfrm>
          <a:prstGeom prst="rect">
            <a:avLst/>
          </a:prstGeom>
          <a:noFill/>
        </p:spPr>
        <p:txBody>
          <a:bodyPr wrap="square" rtlCol="0">
            <a:spAutoFit/>
          </a:bodyPr>
          <a:lstStyle/>
          <a:p>
            <a:pPr algn="ctr"/>
            <a:r>
              <a:rPr lang="en-US" sz="1700" b="1" u="sng" dirty="0"/>
              <a:t>Professor/s: </a:t>
            </a:r>
          </a:p>
          <a:p>
            <a:pPr algn="ctr"/>
            <a:endParaRPr lang="en-US" sz="1700" b="1" dirty="0"/>
          </a:p>
          <a:p>
            <a:pPr algn="ctr"/>
            <a:r>
              <a:rPr lang="en-US" sz="1700" dirty="0"/>
              <a:t>Manel Soria </a:t>
            </a:r>
          </a:p>
          <a:p>
            <a:pPr algn="ctr"/>
            <a:r>
              <a:rPr lang="en-US" sz="1700" dirty="0" err="1"/>
              <a:t>Arnau</a:t>
            </a:r>
            <a:r>
              <a:rPr lang="en-US" sz="1700" dirty="0"/>
              <a:t> Mir</a:t>
            </a:r>
            <a:r>
              <a:rPr lang="es-ES" sz="1700" dirty="0" err="1"/>
              <a:t>ó</a:t>
            </a:r>
            <a:endParaRPr lang="en-US" sz="1700" dirty="0"/>
          </a:p>
        </p:txBody>
      </p:sp>
      <p:pic>
        <p:nvPicPr>
          <p:cNvPr id="5" name="Picture 2" descr="High Performance Computing (HPC) Review | dareCode">
            <a:extLst>
              <a:ext uri="{FF2B5EF4-FFF2-40B4-BE49-F238E27FC236}">
                <a16:creationId xmlns:a16="http://schemas.microsoft.com/office/drawing/2014/main" id="{B8C80818-300E-46FF-8AC4-4D5505465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1553" y="4793943"/>
            <a:ext cx="2732891" cy="182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All Pairs Algorithm</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1"/>
            <a:ext cx="4559423" cy="4351338"/>
          </a:xfrm>
        </p:spPr>
        <p:txBody>
          <a:bodyPr>
            <a:normAutofit/>
          </a:bodyPr>
          <a:lstStyle/>
          <a:p>
            <a:r>
              <a:rPr lang="en-GB" dirty="0"/>
              <a:t>The pseudocode is shown here:</a:t>
            </a:r>
          </a:p>
        </p:txBody>
      </p:sp>
      <p:sp>
        <p:nvSpPr>
          <p:cNvPr id="8" name="Marcador de número de diapositiva 7">
            <a:extLst>
              <a:ext uri="{FF2B5EF4-FFF2-40B4-BE49-F238E27FC236}">
                <a16:creationId xmlns:a16="http://schemas.microsoft.com/office/drawing/2014/main" id="{C152730C-347A-4D86-B991-0D43C24AE9EE}"/>
              </a:ext>
            </a:extLst>
          </p:cNvPr>
          <p:cNvSpPr>
            <a:spLocks noGrp="1"/>
          </p:cNvSpPr>
          <p:nvPr>
            <p:ph type="sldNum" sz="quarter" idx="12"/>
          </p:nvPr>
        </p:nvSpPr>
        <p:spPr/>
        <p:txBody>
          <a:bodyPr/>
          <a:lstStyle/>
          <a:p>
            <a:fld id="{0F1556C4-DFC3-4611-A7CC-780699185E26}" type="slidenum">
              <a:rPr lang="es-ES" smtClean="0"/>
              <a:t>10</a:t>
            </a:fld>
            <a:endParaRPr lang="es-ES"/>
          </a:p>
        </p:txBody>
      </p:sp>
      <p:pic>
        <p:nvPicPr>
          <p:cNvPr id="9" name="Imagen 8">
            <a:extLst>
              <a:ext uri="{FF2B5EF4-FFF2-40B4-BE49-F238E27FC236}">
                <a16:creationId xmlns:a16="http://schemas.microsoft.com/office/drawing/2014/main" id="{2AD9B6B9-6B9F-4BBF-A40E-6F163ED77B41}"/>
              </a:ext>
            </a:extLst>
          </p:cNvPr>
          <p:cNvPicPr>
            <a:picLocks noChangeAspect="1"/>
          </p:cNvPicPr>
          <p:nvPr/>
        </p:nvPicPr>
        <p:blipFill>
          <a:blip r:embed="rId3"/>
          <a:stretch>
            <a:fillRect/>
          </a:stretch>
        </p:blipFill>
        <p:spPr>
          <a:xfrm>
            <a:off x="5769754" y="136525"/>
            <a:ext cx="5161392" cy="6584950"/>
          </a:xfrm>
          <a:prstGeom prst="rect">
            <a:avLst/>
          </a:prstGeom>
        </p:spPr>
      </p:pic>
      <p:sp>
        <p:nvSpPr>
          <p:cNvPr id="3" name="Oval 2">
            <a:extLst>
              <a:ext uri="{FF2B5EF4-FFF2-40B4-BE49-F238E27FC236}">
                <a16:creationId xmlns:a16="http://schemas.microsoft.com/office/drawing/2014/main" id="{CB006971-3579-4D31-8A4B-878E5D2268FD}"/>
              </a:ext>
            </a:extLst>
          </p:cNvPr>
          <p:cNvSpPr/>
          <p:nvPr/>
        </p:nvSpPr>
        <p:spPr>
          <a:xfrm>
            <a:off x="1323974" y="3364992"/>
            <a:ext cx="285370"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sp>
        <p:nvSpPr>
          <p:cNvPr id="10" name="Oval 9">
            <a:extLst>
              <a:ext uri="{FF2B5EF4-FFF2-40B4-BE49-F238E27FC236}">
                <a16:creationId xmlns:a16="http://schemas.microsoft.com/office/drawing/2014/main" id="{40D275DC-E6FB-4FD9-AF19-F38AEFD28819}"/>
              </a:ext>
            </a:extLst>
          </p:cNvPr>
          <p:cNvSpPr/>
          <p:nvPr/>
        </p:nvSpPr>
        <p:spPr>
          <a:xfrm>
            <a:off x="2262758" y="3364992"/>
            <a:ext cx="285370"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1" name="Oval 10">
            <a:extLst>
              <a:ext uri="{FF2B5EF4-FFF2-40B4-BE49-F238E27FC236}">
                <a16:creationId xmlns:a16="http://schemas.microsoft.com/office/drawing/2014/main" id="{44237B11-928D-4859-A134-4874593F9164}"/>
              </a:ext>
            </a:extLst>
          </p:cNvPr>
          <p:cNvSpPr/>
          <p:nvPr/>
        </p:nvSpPr>
        <p:spPr>
          <a:xfrm>
            <a:off x="3201542" y="3364992"/>
            <a:ext cx="285370"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2" name="Oval 11">
            <a:extLst>
              <a:ext uri="{FF2B5EF4-FFF2-40B4-BE49-F238E27FC236}">
                <a16:creationId xmlns:a16="http://schemas.microsoft.com/office/drawing/2014/main" id="{33A7ACE6-6114-47C5-B125-85F971383FE4}"/>
              </a:ext>
            </a:extLst>
          </p:cNvPr>
          <p:cNvSpPr/>
          <p:nvPr/>
        </p:nvSpPr>
        <p:spPr>
          <a:xfrm>
            <a:off x="4288098" y="3364992"/>
            <a:ext cx="285370"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cxnSp>
        <p:nvCxnSpPr>
          <p:cNvPr id="16" name="Connector: Elbow 15">
            <a:extLst>
              <a:ext uri="{FF2B5EF4-FFF2-40B4-BE49-F238E27FC236}">
                <a16:creationId xmlns:a16="http://schemas.microsoft.com/office/drawing/2014/main" id="{4E631127-D572-4D87-812C-60ED751EBB19}"/>
              </a:ext>
            </a:extLst>
          </p:cNvPr>
          <p:cNvCxnSpPr>
            <a:cxnSpLocks/>
            <a:stCxn id="11" idx="0"/>
            <a:endCxn id="3" idx="0"/>
          </p:cNvCxnSpPr>
          <p:nvPr/>
        </p:nvCxnSpPr>
        <p:spPr>
          <a:xfrm rot="16200000" flipV="1">
            <a:off x="2405443" y="2426208"/>
            <a:ext cx="12700" cy="187756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6ACB116-9F4E-453E-AE63-7543A988CFDF}"/>
              </a:ext>
            </a:extLst>
          </p:cNvPr>
          <p:cNvCxnSpPr>
            <a:stCxn id="12" idx="0"/>
            <a:endCxn id="3" idx="0"/>
          </p:cNvCxnSpPr>
          <p:nvPr/>
        </p:nvCxnSpPr>
        <p:spPr>
          <a:xfrm rot="16200000" flipV="1">
            <a:off x="2948721" y="1882930"/>
            <a:ext cx="12700" cy="2964124"/>
          </a:xfrm>
          <a:prstGeom prst="bentConnector3">
            <a:avLst>
              <a:gd name="adj1" fmla="val 3384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A27DA8C-651F-410F-9B0A-FB2E40A9CC8E}"/>
              </a:ext>
            </a:extLst>
          </p:cNvPr>
          <p:cNvCxnSpPr>
            <a:stCxn id="10" idx="0"/>
            <a:endCxn id="3" idx="0"/>
          </p:cNvCxnSpPr>
          <p:nvPr/>
        </p:nvCxnSpPr>
        <p:spPr>
          <a:xfrm rot="16200000" flipV="1">
            <a:off x="1936051" y="2895600"/>
            <a:ext cx="12700" cy="93878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A130A76-DC03-4AC7-95FD-4810DB1EB544}"/>
              </a:ext>
            </a:extLst>
          </p:cNvPr>
          <p:cNvCxnSpPr>
            <a:stCxn id="3" idx="4"/>
            <a:endCxn id="10" idx="4"/>
          </p:cNvCxnSpPr>
          <p:nvPr/>
        </p:nvCxnSpPr>
        <p:spPr>
          <a:xfrm rot="16200000" flipH="1">
            <a:off x="1936051" y="3197352"/>
            <a:ext cx="12700" cy="93878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53CCDFE3-51A3-484C-9210-B7E296287294}"/>
              </a:ext>
            </a:extLst>
          </p:cNvPr>
          <p:cNvCxnSpPr>
            <a:stCxn id="3" idx="4"/>
            <a:endCxn id="11" idx="4"/>
          </p:cNvCxnSpPr>
          <p:nvPr/>
        </p:nvCxnSpPr>
        <p:spPr>
          <a:xfrm rot="16200000" flipH="1">
            <a:off x="2405443" y="2727960"/>
            <a:ext cx="12700" cy="1877568"/>
          </a:xfrm>
          <a:prstGeom prst="bentConnector3">
            <a:avLst>
              <a:gd name="adj1" fmla="val 3096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6C916BC-470A-44BB-A96C-66EB44D4ABE2}"/>
              </a:ext>
            </a:extLst>
          </p:cNvPr>
          <p:cNvCxnSpPr>
            <a:stCxn id="3" idx="4"/>
            <a:endCxn id="12" idx="4"/>
          </p:cNvCxnSpPr>
          <p:nvPr/>
        </p:nvCxnSpPr>
        <p:spPr>
          <a:xfrm rot="16200000" flipH="1">
            <a:off x="2948721" y="2184682"/>
            <a:ext cx="12700" cy="2964124"/>
          </a:xfrm>
          <a:prstGeom prst="bentConnector3">
            <a:avLst>
              <a:gd name="adj1" fmla="val 468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11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All Pairs Algorithm</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1"/>
            <a:ext cx="4559423" cy="4351338"/>
          </a:xfrm>
        </p:spPr>
        <p:txBody>
          <a:bodyPr>
            <a:normAutofit/>
          </a:bodyPr>
          <a:lstStyle/>
          <a:p>
            <a:r>
              <a:rPr lang="en-GB" dirty="0"/>
              <a:t>Another parallelization method:</a:t>
            </a:r>
          </a:p>
        </p:txBody>
      </p:sp>
      <p:sp>
        <p:nvSpPr>
          <p:cNvPr id="8" name="Marcador de número de diapositiva 7">
            <a:extLst>
              <a:ext uri="{FF2B5EF4-FFF2-40B4-BE49-F238E27FC236}">
                <a16:creationId xmlns:a16="http://schemas.microsoft.com/office/drawing/2014/main" id="{C152730C-347A-4D86-B991-0D43C24AE9EE}"/>
              </a:ext>
            </a:extLst>
          </p:cNvPr>
          <p:cNvSpPr>
            <a:spLocks noGrp="1"/>
          </p:cNvSpPr>
          <p:nvPr>
            <p:ph type="sldNum" sz="quarter" idx="12"/>
          </p:nvPr>
        </p:nvSpPr>
        <p:spPr/>
        <p:txBody>
          <a:bodyPr/>
          <a:lstStyle/>
          <a:p>
            <a:fld id="{0F1556C4-DFC3-4611-A7CC-780699185E26}" type="slidenum">
              <a:rPr lang="es-ES" smtClean="0"/>
              <a:t>11</a:t>
            </a:fld>
            <a:endParaRPr lang="es-ES"/>
          </a:p>
        </p:txBody>
      </p:sp>
      <p:pic>
        <p:nvPicPr>
          <p:cNvPr id="4" name="Imagen 3">
            <a:extLst>
              <a:ext uri="{FF2B5EF4-FFF2-40B4-BE49-F238E27FC236}">
                <a16:creationId xmlns:a16="http://schemas.microsoft.com/office/drawing/2014/main" id="{79AE5E36-C593-41C9-9958-6C8622AEB6F8}"/>
              </a:ext>
            </a:extLst>
          </p:cNvPr>
          <p:cNvPicPr>
            <a:picLocks noChangeAspect="1"/>
          </p:cNvPicPr>
          <p:nvPr/>
        </p:nvPicPr>
        <p:blipFill>
          <a:blip r:embed="rId3"/>
          <a:stretch>
            <a:fillRect/>
          </a:stretch>
        </p:blipFill>
        <p:spPr>
          <a:xfrm>
            <a:off x="6533417" y="0"/>
            <a:ext cx="4154365" cy="6858000"/>
          </a:xfrm>
          <a:prstGeom prst="rect">
            <a:avLst/>
          </a:prstGeom>
        </p:spPr>
      </p:pic>
      <p:sp>
        <p:nvSpPr>
          <p:cNvPr id="5" name="Elipse 4">
            <a:extLst>
              <a:ext uri="{FF2B5EF4-FFF2-40B4-BE49-F238E27FC236}">
                <a16:creationId xmlns:a16="http://schemas.microsoft.com/office/drawing/2014/main" id="{E493CB45-4566-49CC-83A4-2AD626D9041C}"/>
              </a:ext>
            </a:extLst>
          </p:cNvPr>
          <p:cNvSpPr/>
          <p:nvPr/>
        </p:nvSpPr>
        <p:spPr>
          <a:xfrm>
            <a:off x="1766656" y="3355759"/>
            <a:ext cx="639192" cy="497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cxnSp>
        <p:nvCxnSpPr>
          <p:cNvPr id="14" name="Conector recto de flecha 13">
            <a:extLst>
              <a:ext uri="{FF2B5EF4-FFF2-40B4-BE49-F238E27FC236}">
                <a16:creationId xmlns:a16="http://schemas.microsoft.com/office/drawing/2014/main" id="{514F3926-E71F-4ECF-BE42-C1CC0143A89C}"/>
              </a:ext>
            </a:extLst>
          </p:cNvPr>
          <p:cNvCxnSpPr>
            <a:cxnSpLocks/>
            <a:stCxn id="17" idx="2"/>
            <a:endCxn id="5" idx="6"/>
          </p:cNvCxnSpPr>
          <p:nvPr/>
        </p:nvCxnSpPr>
        <p:spPr>
          <a:xfrm flipH="1">
            <a:off x="2405848" y="3491883"/>
            <a:ext cx="730794" cy="1124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Elipse 16">
            <a:extLst>
              <a:ext uri="{FF2B5EF4-FFF2-40B4-BE49-F238E27FC236}">
                <a16:creationId xmlns:a16="http://schemas.microsoft.com/office/drawing/2014/main" id="{41485705-E1BD-4A2B-A22E-59C2FBBDE280}"/>
              </a:ext>
            </a:extLst>
          </p:cNvPr>
          <p:cNvSpPr/>
          <p:nvPr/>
        </p:nvSpPr>
        <p:spPr>
          <a:xfrm>
            <a:off x="3136642" y="3243308"/>
            <a:ext cx="639192" cy="497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Elipse 17">
            <a:extLst>
              <a:ext uri="{FF2B5EF4-FFF2-40B4-BE49-F238E27FC236}">
                <a16:creationId xmlns:a16="http://schemas.microsoft.com/office/drawing/2014/main" id="{BC02AEC3-CC01-427B-81E3-A25706670CC8}"/>
              </a:ext>
            </a:extLst>
          </p:cNvPr>
          <p:cNvSpPr/>
          <p:nvPr/>
        </p:nvSpPr>
        <p:spPr>
          <a:xfrm>
            <a:off x="2096179" y="4314898"/>
            <a:ext cx="639192" cy="497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1" name="Conector recto de flecha 20">
            <a:extLst>
              <a:ext uri="{FF2B5EF4-FFF2-40B4-BE49-F238E27FC236}">
                <a16:creationId xmlns:a16="http://schemas.microsoft.com/office/drawing/2014/main" id="{2345DB53-2C30-494C-BF11-37ABB94D8CC6}"/>
              </a:ext>
            </a:extLst>
          </p:cNvPr>
          <p:cNvCxnSpPr>
            <a:stCxn id="5" idx="5"/>
            <a:endCxn id="18" idx="0"/>
          </p:cNvCxnSpPr>
          <p:nvPr/>
        </p:nvCxnSpPr>
        <p:spPr>
          <a:xfrm>
            <a:off x="2312240" y="3780103"/>
            <a:ext cx="103535" cy="5347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2316B980-9CEF-4AA9-B64E-D1011F7AF96B}"/>
              </a:ext>
            </a:extLst>
          </p:cNvPr>
          <p:cNvSpPr/>
          <p:nvPr/>
        </p:nvSpPr>
        <p:spPr>
          <a:xfrm>
            <a:off x="3297854" y="4066323"/>
            <a:ext cx="639192" cy="497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5" name="Conector recto de flecha 24">
            <a:extLst>
              <a:ext uri="{FF2B5EF4-FFF2-40B4-BE49-F238E27FC236}">
                <a16:creationId xmlns:a16="http://schemas.microsoft.com/office/drawing/2014/main" id="{DDB31002-1D1A-4CC9-ACD1-A5ABF04DB452}"/>
              </a:ext>
            </a:extLst>
          </p:cNvPr>
          <p:cNvCxnSpPr>
            <a:stCxn id="5" idx="5"/>
            <a:endCxn id="22" idx="1"/>
          </p:cNvCxnSpPr>
          <p:nvPr/>
        </p:nvCxnSpPr>
        <p:spPr>
          <a:xfrm>
            <a:off x="2312240" y="3780103"/>
            <a:ext cx="1079222" cy="3590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7F5FE6B3-D668-40C5-AA2D-95CB0445511C}"/>
              </a:ext>
            </a:extLst>
          </p:cNvPr>
          <p:cNvCxnSpPr>
            <a:stCxn id="17" idx="4"/>
            <a:endCxn id="22" idx="0"/>
          </p:cNvCxnSpPr>
          <p:nvPr/>
        </p:nvCxnSpPr>
        <p:spPr>
          <a:xfrm>
            <a:off x="3456238" y="3740458"/>
            <a:ext cx="161212" cy="3258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D885FC6-30F0-42E8-8C68-DB774BA1B4C3}"/>
              </a:ext>
            </a:extLst>
          </p:cNvPr>
          <p:cNvCxnSpPr>
            <a:stCxn id="18" idx="6"/>
            <a:endCxn id="22" idx="2"/>
          </p:cNvCxnSpPr>
          <p:nvPr/>
        </p:nvCxnSpPr>
        <p:spPr>
          <a:xfrm flipV="1">
            <a:off x="2735371" y="4314898"/>
            <a:ext cx="562483" cy="248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60A0F520-C75B-4B0B-8DE1-5942A1807EBD}"/>
              </a:ext>
            </a:extLst>
          </p:cNvPr>
          <p:cNvCxnSpPr>
            <a:stCxn id="17" idx="3"/>
            <a:endCxn id="18" idx="7"/>
          </p:cNvCxnSpPr>
          <p:nvPr/>
        </p:nvCxnSpPr>
        <p:spPr>
          <a:xfrm flipH="1">
            <a:off x="2641763" y="3667652"/>
            <a:ext cx="588487" cy="7200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86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1117524" cy="1325563"/>
          </a:xfrm>
        </p:spPr>
        <p:txBody>
          <a:bodyPr/>
          <a:lstStyle/>
          <a:p>
            <a:r>
              <a:rPr lang="en-GB" b="1" dirty="0">
                <a:latin typeface="Arial" panose="020B0604020202020204" pitchFamily="34" charset="0"/>
                <a:cs typeface="Arial" panose="020B0604020202020204" pitchFamily="34" charset="0"/>
              </a:rPr>
              <a:t>4</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order Runge </a:t>
            </a:r>
            <a:r>
              <a:rPr lang="en-GB" b="1" dirty="0" err="1">
                <a:latin typeface="Arial" panose="020B0604020202020204" pitchFamily="34" charset="0"/>
                <a:cs typeface="Arial" panose="020B0604020202020204" pitchFamily="34" charset="0"/>
              </a:rPr>
              <a:t>Kutta</a:t>
            </a:r>
            <a:r>
              <a:rPr lang="en-GB" b="1" dirty="0">
                <a:latin typeface="Arial" panose="020B0604020202020204" pitchFamily="34" charset="0"/>
                <a:cs typeface="Arial" panose="020B0604020202020204" pitchFamily="34" charset="0"/>
              </a:rPr>
              <a:t> numerical method</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0"/>
            <a:ext cx="10515600" cy="5134769"/>
          </a:xfrm>
        </p:spPr>
        <p:txBody>
          <a:bodyPr>
            <a:normAutofit/>
          </a:bodyPr>
          <a:lstStyle/>
          <a:p>
            <a:r>
              <a:rPr lang="en-GB" sz="2000" dirty="0"/>
              <a:t>Runge </a:t>
            </a:r>
            <a:r>
              <a:rPr lang="en-GB" sz="2000" dirty="0" err="1"/>
              <a:t>Kutta</a:t>
            </a:r>
            <a:r>
              <a:rPr lang="en-GB" sz="2000" dirty="0"/>
              <a:t> is a iterative method which includes the Euler method used in temporal discretization for the approximate solutions of ordinary differential equations.</a:t>
            </a:r>
          </a:p>
          <a:p>
            <a:r>
              <a:rPr lang="en-GB" sz="2000" dirty="0"/>
              <a:t>Considering a differential equation with its initial condition:</a:t>
            </a:r>
          </a:p>
          <a:p>
            <a:endParaRPr lang="en-GB" dirty="0"/>
          </a:p>
        </p:txBody>
      </p:sp>
      <p:sp>
        <p:nvSpPr>
          <p:cNvPr id="7" name="Marcador de número de diapositiva 6">
            <a:extLst>
              <a:ext uri="{FF2B5EF4-FFF2-40B4-BE49-F238E27FC236}">
                <a16:creationId xmlns:a16="http://schemas.microsoft.com/office/drawing/2014/main" id="{4EF32ED1-AC12-4345-9EC1-ED8687CC43AE}"/>
              </a:ext>
            </a:extLst>
          </p:cNvPr>
          <p:cNvSpPr>
            <a:spLocks noGrp="1"/>
          </p:cNvSpPr>
          <p:nvPr>
            <p:ph type="sldNum" sz="quarter" idx="12"/>
          </p:nvPr>
        </p:nvSpPr>
        <p:spPr/>
        <p:txBody>
          <a:bodyPr/>
          <a:lstStyle/>
          <a:p>
            <a:fld id="{0F1556C4-DFC3-4611-A7CC-780699185E26}" type="slidenum">
              <a:rPr lang="es-ES" smtClean="0"/>
              <a:t>12</a:t>
            </a:fld>
            <a:endParaRPr lang="es-ES" dirty="0"/>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F2703FEA-3C7B-4BC3-9C4E-18800CCF711D}"/>
                  </a:ext>
                </a:extLst>
              </p:cNvPr>
              <p:cNvSpPr txBox="1"/>
              <p:nvPr/>
            </p:nvSpPr>
            <p:spPr>
              <a:xfrm>
                <a:off x="1384983" y="2760059"/>
                <a:ext cx="4110361" cy="3363613"/>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s-ES" sz="1800" i="1" smtClean="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e>
                      </m:d>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den>
                          </m:f>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e>
                      </m:d>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den>
                          </m:f>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e>
                      </m:d>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4</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e>
                      </m:d>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s-ES" sz="1800" i="1" smtClean="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𝑖</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6</m:t>
                          </m:r>
                        </m:den>
                      </m:f>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4</m:t>
                              </m:r>
                            </m:sub>
                          </m:sSub>
                        </m:e>
                      </m:d>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mc:Choice>
        <mc:Fallback xmlns="">
          <p:sp>
            <p:nvSpPr>
              <p:cNvPr id="10" name="CuadroTexto 9">
                <a:extLst>
                  <a:ext uri="{FF2B5EF4-FFF2-40B4-BE49-F238E27FC236}">
                    <a16:creationId xmlns:a16="http://schemas.microsoft.com/office/drawing/2014/main" id="{F2703FEA-3C7B-4BC3-9C4E-18800CCF711D}"/>
                  </a:ext>
                </a:extLst>
              </p:cNvPr>
              <p:cNvSpPr txBox="1">
                <a:spLocks noRot="1" noChangeAspect="1" noMove="1" noResize="1" noEditPoints="1" noAdjustHandles="1" noChangeArrowheads="1" noChangeShapeType="1" noTextEdit="1"/>
              </p:cNvSpPr>
              <p:nvPr/>
            </p:nvSpPr>
            <p:spPr>
              <a:xfrm>
                <a:off x="1384983" y="2760059"/>
                <a:ext cx="4110361" cy="33636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937BA98-8852-49BC-B1B7-ED6FB1909D3B}"/>
                  </a:ext>
                </a:extLst>
              </p:cNvPr>
              <p:cNvSpPr txBox="1"/>
              <p:nvPr/>
            </p:nvSpPr>
            <p:spPr>
              <a:xfrm>
                <a:off x="7674006" y="1898382"/>
                <a:ext cx="2308194" cy="1433726"/>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s-ES" sz="1800" i="1" smtClean="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a:effectLst/>
                              <a:latin typeface="Cambria Math" panose="02040503050406030204" pitchFamily="18" charset="0"/>
                              <a:ea typeface="DengXian" panose="02010600030101010101" pitchFamily="2" charset="-122"/>
                              <a:cs typeface="Times New Roman" panose="02020603050405020304" pitchFamily="18" charset="0"/>
                            </a:rPr>
                            <m:t>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num>
                        <m:den>
                          <m:r>
                            <a:rPr lang="en-US" sz="1800">
                              <a:effectLst/>
                              <a:latin typeface="Cambria Math" panose="02040503050406030204" pitchFamily="18" charset="0"/>
                              <a:ea typeface="DengXian" panose="02010600030101010101" pitchFamily="2" charset="-122"/>
                              <a:cs typeface="Times New Roman" panose="02020603050405020304" pitchFamily="18" charset="0"/>
                            </a:rPr>
                            <m:t>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den>
                      </m:f>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e>
                          </m:d>
                        </m:e>
                      </m:d>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𝑎</m:t>
                          </m:r>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sub>
                      </m:sSub>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mc:Choice>
        <mc:Fallback xmlns="">
          <p:sp>
            <p:nvSpPr>
              <p:cNvPr id="11" name="CuadroTexto 10">
                <a:extLst>
                  <a:ext uri="{FF2B5EF4-FFF2-40B4-BE49-F238E27FC236}">
                    <a16:creationId xmlns:a16="http://schemas.microsoft.com/office/drawing/2014/main" id="{0937BA98-8852-49BC-B1B7-ED6FB1909D3B}"/>
                  </a:ext>
                </a:extLst>
              </p:cNvPr>
              <p:cNvSpPr txBox="1">
                <a:spLocks noRot="1" noChangeAspect="1" noMove="1" noResize="1" noEditPoints="1" noAdjustHandles="1" noChangeArrowheads="1" noChangeShapeType="1" noTextEdit="1"/>
              </p:cNvSpPr>
              <p:nvPr/>
            </p:nvSpPr>
            <p:spPr>
              <a:xfrm>
                <a:off x="7674006" y="1898382"/>
                <a:ext cx="2308194" cy="1433726"/>
              </a:xfrm>
              <a:prstGeom prst="rect">
                <a:avLst/>
              </a:prstGeom>
              <a:blipFill>
                <a:blip r:embed="rId4"/>
                <a:stretch>
                  <a:fillRect/>
                </a:stretch>
              </a:blipFill>
            </p:spPr>
            <p:txBody>
              <a:bodyPr/>
              <a:lstStyle/>
              <a:p>
                <a:r>
                  <a:rPr lang="en-US">
                    <a:noFill/>
                  </a:rPr>
                  <a:t> </a:t>
                </a:r>
              </a:p>
            </p:txBody>
          </p:sp>
        </mc:Fallback>
      </mc:AlternateContent>
      <p:sp>
        <p:nvSpPr>
          <p:cNvPr id="13" name="Abrir llave 12">
            <a:extLst>
              <a:ext uri="{FF2B5EF4-FFF2-40B4-BE49-F238E27FC236}">
                <a16:creationId xmlns:a16="http://schemas.microsoft.com/office/drawing/2014/main" id="{103F19E4-868B-482C-879A-FE6966DE7244}"/>
              </a:ext>
            </a:extLst>
          </p:cNvPr>
          <p:cNvSpPr/>
          <p:nvPr/>
        </p:nvSpPr>
        <p:spPr>
          <a:xfrm>
            <a:off x="1132843" y="2815540"/>
            <a:ext cx="321816" cy="2820880"/>
          </a:xfrm>
          <a:prstGeom prst="leftBrace">
            <a:avLst>
              <a:gd name="adj1" fmla="val 64541"/>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Abrir llave 13">
            <a:extLst>
              <a:ext uri="{FF2B5EF4-FFF2-40B4-BE49-F238E27FC236}">
                <a16:creationId xmlns:a16="http://schemas.microsoft.com/office/drawing/2014/main" id="{C8241820-0C14-4571-ABA3-C66BEFBCDA49}"/>
              </a:ext>
            </a:extLst>
          </p:cNvPr>
          <p:cNvSpPr/>
          <p:nvPr/>
        </p:nvSpPr>
        <p:spPr>
          <a:xfrm>
            <a:off x="7512223" y="1823395"/>
            <a:ext cx="133166" cy="1187194"/>
          </a:xfrm>
          <a:prstGeom prst="leftBrace">
            <a:avLst>
              <a:gd name="adj1" fmla="val 64541"/>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026" name="Picture 2">
            <a:extLst>
              <a:ext uri="{FF2B5EF4-FFF2-40B4-BE49-F238E27FC236}">
                <a16:creationId xmlns:a16="http://schemas.microsoft.com/office/drawing/2014/main" id="{D194D0DD-0E62-4A1E-8E95-C519F42844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8921" y="3058050"/>
            <a:ext cx="3430618" cy="343061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C3013CC-0F48-4488-AB06-3D4938229D99}"/>
              </a:ext>
            </a:extLst>
          </p:cNvPr>
          <p:cNvSpPr txBox="1"/>
          <p:nvPr/>
        </p:nvSpPr>
        <p:spPr>
          <a:xfrm>
            <a:off x="8937734" y="4441865"/>
            <a:ext cx="2416066" cy="923330"/>
          </a:xfrm>
          <a:prstGeom prst="rect">
            <a:avLst/>
          </a:prstGeom>
          <a:noFill/>
        </p:spPr>
        <p:txBody>
          <a:bodyPr wrap="square" rtlCol="0">
            <a:spAutoFit/>
          </a:bodyPr>
          <a:lstStyle/>
          <a:p>
            <a:r>
              <a:rPr lang="en-US" dirty="0"/>
              <a:t>Slopes used by the classical Runge-</a:t>
            </a:r>
            <a:r>
              <a:rPr lang="en-US" dirty="0" err="1"/>
              <a:t>Kutta</a:t>
            </a:r>
            <a:r>
              <a:rPr lang="en-US" dirty="0"/>
              <a:t> method</a:t>
            </a:r>
          </a:p>
        </p:txBody>
      </p:sp>
      <p:sp>
        <p:nvSpPr>
          <p:cNvPr id="15" name="Rectángulo 14">
            <a:extLst>
              <a:ext uri="{FF2B5EF4-FFF2-40B4-BE49-F238E27FC236}">
                <a16:creationId xmlns:a16="http://schemas.microsoft.com/office/drawing/2014/main" id="{29B4F087-D684-43EF-98BF-527C95978D01}"/>
              </a:ext>
            </a:extLst>
          </p:cNvPr>
          <p:cNvSpPr/>
          <p:nvPr/>
        </p:nvSpPr>
        <p:spPr>
          <a:xfrm>
            <a:off x="1" y="6488668"/>
            <a:ext cx="6640496"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dirty="0" err="1">
                <a:solidFill>
                  <a:schemeClr val="tx1"/>
                </a:solidFill>
                <a:effectLst/>
                <a:latin typeface="Whitney"/>
              </a:rPr>
              <a:t>Zeltkevic</a:t>
            </a:r>
            <a:r>
              <a:rPr lang="en-US" sz="1000" b="0" i="0" dirty="0">
                <a:solidFill>
                  <a:schemeClr val="tx1"/>
                </a:solidFill>
                <a:effectLst/>
                <a:latin typeface="Whitney"/>
              </a:rPr>
              <a:t>, M. (1998).Runge-</a:t>
            </a:r>
            <a:r>
              <a:rPr lang="en-US" sz="1000" b="0" i="0" dirty="0" err="1">
                <a:solidFill>
                  <a:schemeClr val="tx1"/>
                </a:solidFill>
                <a:effectLst/>
                <a:latin typeface="Whitney"/>
              </a:rPr>
              <a:t>Kutta</a:t>
            </a:r>
            <a:r>
              <a:rPr lang="en-US" sz="1000" b="0" i="0" dirty="0">
                <a:solidFill>
                  <a:schemeClr val="tx1"/>
                </a:solidFill>
                <a:effectLst/>
                <a:latin typeface="Whitney"/>
              </a:rPr>
              <a:t> Methods. </a:t>
            </a:r>
            <a:r>
              <a:rPr lang="en-US" sz="1000" b="0" i="0" u="none" strike="noStrike" dirty="0">
                <a:solidFill>
                  <a:schemeClr val="tx1"/>
                </a:solidFill>
                <a:effectLst/>
                <a:latin typeface="Whitney"/>
                <a:hlinkClick r:id="rId6" tooltip="https://web.mit.edu/10.001/Web/Course_Notes/Differential_Equations_Notes/node5.html">
                  <a:extLst>
                    <a:ext uri="{A12FA001-AC4F-418D-AE19-62706E023703}">
                      <ahyp:hlinkClr xmlns:ahyp="http://schemas.microsoft.com/office/drawing/2018/hyperlinkcolor" val="tx"/>
                    </a:ext>
                  </a:extLst>
                </a:hlinkClick>
              </a:rPr>
              <a:t>https://web.mit.edu/10.001/Web/Course_Notes/Differential_Equations_Notes/node5.html</a:t>
            </a:r>
            <a:r>
              <a:rPr lang="en-US" sz="1000" b="0" i="0" dirty="0">
                <a:solidFill>
                  <a:schemeClr val="tx1"/>
                </a:solidFill>
                <a:effectLst/>
                <a:latin typeface="Whitney"/>
              </a:rPr>
              <a:t> (accessed: 11-04-2021)</a:t>
            </a:r>
            <a:endParaRPr lang="es-ES" sz="1000" b="0" i="0" dirty="0">
              <a:solidFill>
                <a:schemeClr val="tx1"/>
              </a:solidFill>
              <a:effectLst/>
              <a:latin typeface="DINWebPro"/>
            </a:endParaRPr>
          </a:p>
        </p:txBody>
      </p:sp>
    </p:spTree>
    <p:extLst>
      <p:ext uri="{BB962C8B-B14F-4D97-AF65-F5344CB8AC3E}">
        <p14:creationId xmlns:p14="http://schemas.microsoft.com/office/powerpoint/2010/main" val="73109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5246" y="320202"/>
            <a:ext cx="11481508" cy="1325563"/>
          </a:xfrm>
        </p:spPr>
        <p:txBody>
          <a:bodyPr/>
          <a:lstStyle/>
          <a:p>
            <a:r>
              <a:rPr lang="en-GB" b="1" dirty="0">
                <a:latin typeface="Arial" panose="020B0604020202020204" pitchFamily="34" charset="0"/>
                <a:cs typeface="Arial" panose="020B0604020202020204" pitchFamily="34" charset="0"/>
              </a:rPr>
              <a:t>12</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order Runge </a:t>
            </a:r>
            <a:r>
              <a:rPr lang="en-GB" b="1" dirty="0" err="1">
                <a:latin typeface="Arial" panose="020B0604020202020204" pitchFamily="34" charset="0"/>
                <a:cs typeface="Arial" panose="020B0604020202020204" pitchFamily="34" charset="0"/>
              </a:rPr>
              <a:t>Kutta</a:t>
            </a:r>
            <a:r>
              <a:rPr lang="en-GB" b="1" dirty="0">
                <a:latin typeface="Arial" panose="020B0604020202020204" pitchFamily="34" charset="0"/>
                <a:cs typeface="Arial" panose="020B0604020202020204" pitchFamily="34" charset="0"/>
              </a:rPr>
              <a:t> numerical method by Hiroshi Ono</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779893"/>
            <a:ext cx="10515600" cy="4505497"/>
          </a:xfrm>
        </p:spPr>
        <p:txBody>
          <a:bodyPr>
            <a:normAutofit/>
          </a:bodyPr>
          <a:lstStyle/>
          <a:p>
            <a:r>
              <a:rPr lang="en-GB" sz="2000" dirty="0"/>
              <a:t>The Hiroshi Ono Runge </a:t>
            </a:r>
            <a:r>
              <a:rPr lang="en-GB" sz="2000" dirty="0" err="1"/>
              <a:t>Kutta</a:t>
            </a:r>
            <a:r>
              <a:rPr lang="en-GB" sz="2000" dirty="0"/>
              <a:t> method adapts the classical Runge </a:t>
            </a:r>
            <a:r>
              <a:rPr lang="en-GB" sz="2000" dirty="0" err="1"/>
              <a:t>Kutta</a:t>
            </a:r>
            <a:r>
              <a:rPr lang="en-GB" sz="2000" dirty="0"/>
              <a:t> but with a 12</a:t>
            </a:r>
            <a:r>
              <a:rPr lang="en-GB" sz="2000" baseline="30000" dirty="0"/>
              <a:t>th</a:t>
            </a:r>
            <a:r>
              <a:rPr lang="en-GB" sz="2000" dirty="0"/>
              <a:t> order approximation. [1] [2]</a:t>
            </a:r>
          </a:p>
          <a:p>
            <a:r>
              <a:rPr lang="en-GB" sz="2000" dirty="0"/>
              <a:t>Besides, the advantage of this method is that it uses an adaptive step size depending on function and increasing its speed.</a:t>
            </a:r>
          </a:p>
          <a:p>
            <a:r>
              <a:rPr lang="en-GB" sz="2000" dirty="0"/>
              <a:t>An optimal way to implement the code is to represent the method by using the </a:t>
            </a:r>
            <a:r>
              <a:rPr lang="en-GB" sz="2000" dirty="0" err="1"/>
              <a:t>buthcler’s</a:t>
            </a:r>
            <a:r>
              <a:rPr lang="en-GB" sz="2000" dirty="0"/>
              <a:t> table which encompasses all the RK coefficients [2]:</a:t>
            </a:r>
          </a:p>
          <a:p>
            <a:endParaRPr lang="en-GB" dirty="0"/>
          </a:p>
        </p:txBody>
      </p:sp>
      <p:sp>
        <p:nvSpPr>
          <p:cNvPr id="7" name="Marcador de número de diapositiva 6">
            <a:extLst>
              <a:ext uri="{FF2B5EF4-FFF2-40B4-BE49-F238E27FC236}">
                <a16:creationId xmlns:a16="http://schemas.microsoft.com/office/drawing/2014/main" id="{4EF32ED1-AC12-4345-9EC1-ED8687CC43AE}"/>
              </a:ext>
            </a:extLst>
          </p:cNvPr>
          <p:cNvSpPr>
            <a:spLocks noGrp="1"/>
          </p:cNvSpPr>
          <p:nvPr>
            <p:ph type="sldNum" sz="quarter" idx="12"/>
          </p:nvPr>
        </p:nvSpPr>
        <p:spPr/>
        <p:txBody>
          <a:bodyPr/>
          <a:lstStyle/>
          <a:p>
            <a:fld id="{0F1556C4-DFC3-4611-A7CC-780699185E26}" type="slidenum">
              <a:rPr lang="es-ES" smtClean="0"/>
              <a:t>13</a:t>
            </a:fld>
            <a:endParaRPr lang="es-ES" dirty="0"/>
          </a:p>
        </p:txBody>
      </p:sp>
      <p:pic>
        <p:nvPicPr>
          <p:cNvPr id="4" name="Imagen 3">
            <a:extLst>
              <a:ext uri="{FF2B5EF4-FFF2-40B4-BE49-F238E27FC236}">
                <a16:creationId xmlns:a16="http://schemas.microsoft.com/office/drawing/2014/main" id="{1453D313-8E49-4357-ADBF-007224D14CE2}"/>
              </a:ext>
            </a:extLst>
          </p:cNvPr>
          <p:cNvPicPr>
            <a:picLocks noChangeAspect="1"/>
          </p:cNvPicPr>
          <p:nvPr/>
        </p:nvPicPr>
        <p:blipFill>
          <a:blip r:embed="rId3"/>
          <a:stretch>
            <a:fillRect/>
          </a:stretch>
        </p:blipFill>
        <p:spPr>
          <a:xfrm>
            <a:off x="749792" y="3967635"/>
            <a:ext cx="2738617" cy="1685816"/>
          </a:xfrm>
          <a:prstGeom prst="rect">
            <a:avLst/>
          </a:prstGeom>
        </p:spPr>
      </p:pic>
      <p:pic>
        <p:nvPicPr>
          <p:cNvPr id="8" name="Imagen 7">
            <a:extLst>
              <a:ext uri="{FF2B5EF4-FFF2-40B4-BE49-F238E27FC236}">
                <a16:creationId xmlns:a16="http://schemas.microsoft.com/office/drawing/2014/main" id="{7DF376D7-973E-436D-915C-ADCE347DE3F7}"/>
              </a:ext>
            </a:extLst>
          </p:cNvPr>
          <p:cNvPicPr>
            <a:picLocks noChangeAspect="1"/>
          </p:cNvPicPr>
          <p:nvPr/>
        </p:nvPicPr>
        <p:blipFill>
          <a:blip r:embed="rId4"/>
          <a:stretch>
            <a:fillRect/>
          </a:stretch>
        </p:blipFill>
        <p:spPr>
          <a:xfrm>
            <a:off x="3735782" y="3966414"/>
            <a:ext cx="3268772" cy="1571347"/>
          </a:xfrm>
          <a:prstGeom prst="rect">
            <a:avLst/>
          </a:prstGeom>
        </p:spPr>
      </p:pic>
      <p:sp>
        <p:nvSpPr>
          <p:cNvPr id="9" name="CuadroTexto 8">
            <a:extLst>
              <a:ext uri="{FF2B5EF4-FFF2-40B4-BE49-F238E27FC236}">
                <a16:creationId xmlns:a16="http://schemas.microsoft.com/office/drawing/2014/main" id="{6932C8DF-AAEB-413A-9532-20294740E5FC}"/>
              </a:ext>
            </a:extLst>
          </p:cNvPr>
          <p:cNvSpPr txBox="1"/>
          <p:nvPr/>
        </p:nvSpPr>
        <p:spPr>
          <a:xfrm>
            <a:off x="808422" y="5717381"/>
            <a:ext cx="4799120" cy="369332"/>
          </a:xfrm>
          <a:prstGeom prst="rect">
            <a:avLst/>
          </a:prstGeom>
          <a:noFill/>
        </p:spPr>
        <p:txBody>
          <a:bodyPr wrap="square" rtlCol="0">
            <a:spAutoFit/>
          </a:bodyPr>
          <a:lstStyle/>
          <a:p>
            <a:r>
              <a:rPr lang="en-US" dirty="0"/>
              <a:t>If the method is explicit, by the simplified tableau</a:t>
            </a:r>
          </a:p>
        </p:txBody>
      </p:sp>
      <p:sp>
        <p:nvSpPr>
          <p:cNvPr id="25" name="Flecha: a la derecha 24">
            <a:extLst>
              <a:ext uri="{FF2B5EF4-FFF2-40B4-BE49-F238E27FC236}">
                <a16:creationId xmlns:a16="http://schemas.microsoft.com/office/drawing/2014/main" id="{0CE7C539-1462-4205-A958-3D098ED9FB38}"/>
              </a:ext>
            </a:extLst>
          </p:cNvPr>
          <p:cNvSpPr/>
          <p:nvPr/>
        </p:nvSpPr>
        <p:spPr>
          <a:xfrm rot="16866865">
            <a:off x="5627223" y="5680271"/>
            <a:ext cx="326993" cy="25144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nvGrpSpPr>
          <p:cNvPr id="42" name="Grupo 41">
            <a:extLst>
              <a:ext uri="{FF2B5EF4-FFF2-40B4-BE49-F238E27FC236}">
                <a16:creationId xmlns:a16="http://schemas.microsoft.com/office/drawing/2014/main" id="{986F7A4E-F84A-414B-8F78-C800531944F8}"/>
              </a:ext>
            </a:extLst>
          </p:cNvPr>
          <p:cNvGrpSpPr/>
          <p:nvPr/>
        </p:nvGrpSpPr>
        <p:grpSpPr>
          <a:xfrm>
            <a:off x="7871543" y="3832295"/>
            <a:ext cx="3113802" cy="1839583"/>
            <a:chOff x="7554897" y="4548933"/>
            <a:chExt cx="3113802" cy="1647681"/>
          </a:xfrm>
        </p:grpSpPr>
        <p:cxnSp>
          <p:nvCxnSpPr>
            <p:cNvPr id="5" name="Conector recto de flecha 4">
              <a:extLst>
                <a:ext uri="{FF2B5EF4-FFF2-40B4-BE49-F238E27FC236}">
                  <a16:creationId xmlns:a16="http://schemas.microsoft.com/office/drawing/2014/main" id="{BDCF61EA-4D6B-47EC-B793-88E9519E65BD}"/>
                </a:ext>
              </a:extLst>
            </p:cNvPr>
            <p:cNvCxnSpPr/>
            <p:nvPr/>
          </p:nvCxnSpPr>
          <p:spPr>
            <a:xfrm flipV="1">
              <a:off x="7554897" y="4713421"/>
              <a:ext cx="0" cy="148319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Conector recto de flecha 10">
              <a:extLst>
                <a:ext uri="{FF2B5EF4-FFF2-40B4-BE49-F238E27FC236}">
                  <a16:creationId xmlns:a16="http://schemas.microsoft.com/office/drawing/2014/main" id="{04F5E830-88FD-450D-A47C-13632466A41A}"/>
                </a:ext>
              </a:extLst>
            </p:cNvPr>
            <p:cNvCxnSpPr>
              <a:cxnSpLocks/>
            </p:cNvCxnSpPr>
            <p:nvPr/>
          </p:nvCxnSpPr>
          <p:spPr>
            <a:xfrm>
              <a:off x="7554897" y="6196614"/>
              <a:ext cx="285861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Forma libre: forma 14">
              <a:extLst>
                <a:ext uri="{FF2B5EF4-FFF2-40B4-BE49-F238E27FC236}">
                  <a16:creationId xmlns:a16="http://schemas.microsoft.com/office/drawing/2014/main" id="{DD23632F-3852-4155-89E7-F41AEE849A9C}"/>
                </a:ext>
              </a:extLst>
            </p:cNvPr>
            <p:cNvSpPr/>
            <p:nvPr/>
          </p:nvSpPr>
          <p:spPr>
            <a:xfrm>
              <a:off x="7892249" y="4713421"/>
              <a:ext cx="2183906" cy="1283112"/>
            </a:xfrm>
            <a:custGeom>
              <a:avLst/>
              <a:gdLst>
                <a:gd name="connsiteX0" fmla="*/ 0 w 2183906"/>
                <a:gd name="connsiteY0" fmla="*/ 1164640 h 1283112"/>
                <a:gd name="connsiteX1" fmla="*/ 204186 w 2183906"/>
                <a:gd name="connsiteY1" fmla="*/ 303506 h 1283112"/>
                <a:gd name="connsiteX2" fmla="*/ 426128 w 2183906"/>
                <a:gd name="connsiteY2" fmla="*/ 1665 h 1283112"/>
                <a:gd name="connsiteX3" fmla="*/ 550415 w 2183906"/>
                <a:gd name="connsiteY3" fmla="*/ 410038 h 1283112"/>
                <a:gd name="connsiteX4" fmla="*/ 665825 w 2183906"/>
                <a:gd name="connsiteY4" fmla="*/ 259117 h 1283112"/>
                <a:gd name="connsiteX5" fmla="*/ 736846 w 2183906"/>
                <a:gd name="connsiteY5" fmla="*/ 401160 h 1283112"/>
                <a:gd name="connsiteX6" fmla="*/ 807867 w 2183906"/>
                <a:gd name="connsiteY6" fmla="*/ 250240 h 1283112"/>
                <a:gd name="connsiteX7" fmla="*/ 1020932 w 2183906"/>
                <a:gd name="connsiteY7" fmla="*/ 489937 h 1283112"/>
                <a:gd name="connsiteX8" fmla="*/ 1207363 w 2183906"/>
                <a:gd name="connsiteY8" fmla="*/ 170341 h 1283112"/>
                <a:gd name="connsiteX9" fmla="*/ 1793289 w 2183906"/>
                <a:gd name="connsiteY9" fmla="*/ 1164640 h 1283112"/>
                <a:gd name="connsiteX10" fmla="*/ 2183906 w 2183906"/>
                <a:gd name="connsiteY10" fmla="*/ 1226784 h 12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906" h="1283112">
                  <a:moveTo>
                    <a:pt x="0" y="1164640"/>
                  </a:moveTo>
                  <a:cubicBezTo>
                    <a:pt x="66582" y="830987"/>
                    <a:pt x="133165" y="497335"/>
                    <a:pt x="204186" y="303506"/>
                  </a:cubicBezTo>
                  <a:cubicBezTo>
                    <a:pt x="275207" y="109677"/>
                    <a:pt x="368423" y="-16090"/>
                    <a:pt x="426128" y="1665"/>
                  </a:cubicBezTo>
                  <a:cubicBezTo>
                    <a:pt x="483833" y="19420"/>
                    <a:pt x="510466" y="367129"/>
                    <a:pt x="550415" y="410038"/>
                  </a:cubicBezTo>
                  <a:cubicBezTo>
                    <a:pt x="590364" y="452947"/>
                    <a:pt x="634753" y="260597"/>
                    <a:pt x="665825" y="259117"/>
                  </a:cubicBezTo>
                  <a:cubicBezTo>
                    <a:pt x="696897" y="257637"/>
                    <a:pt x="713172" y="402640"/>
                    <a:pt x="736846" y="401160"/>
                  </a:cubicBezTo>
                  <a:cubicBezTo>
                    <a:pt x="760520" y="399680"/>
                    <a:pt x="760519" y="235444"/>
                    <a:pt x="807867" y="250240"/>
                  </a:cubicBezTo>
                  <a:cubicBezTo>
                    <a:pt x="855215" y="265036"/>
                    <a:pt x="954349" y="503253"/>
                    <a:pt x="1020932" y="489937"/>
                  </a:cubicBezTo>
                  <a:cubicBezTo>
                    <a:pt x="1087515" y="476620"/>
                    <a:pt x="1078637" y="57890"/>
                    <a:pt x="1207363" y="170341"/>
                  </a:cubicBezTo>
                  <a:cubicBezTo>
                    <a:pt x="1336089" y="282791"/>
                    <a:pt x="1630532" y="988566"/>
                    <a:pt x="1793289" y="1164640"/>
                  </a:cubicBezTo>
                  <a:cubicBezTo>
                    <a:pt x="1956046" y="1340714"/>
                    <a:pt x="2069976" y="1283749"/>
                    <a:pt x="2183906" y="12267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2C17C457-E3A8-4592-A295-06F62E0281CB}"/>
                </a:ext>
              </a:extLst>
            </p:cNvPr>
            <p:cNvSpPr/>
            <p:nvPr/>
          </p:nvSpPr>
          <p:spPr>
            <a:xfrm>
              <a:off x="7892249" y="5717381"/>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Elipse 17">
              <a:extLst>
                <a:ext uri="{FF2B5EF4-FFF2-40B4-BE49-F238E27FC236}">
                  <a16:creationId xmlns:a16="http://schemas.microsoft.com/office/drawing/2014/main" id="{C52995FA-163A-4047-B77E-35438CFF6777}"/>
                </a:ext>
              </a:extLst>
            </p:cNvPr>
            <p:cNvSpPr/>
            <p:nvPr/>
          </p:nvSpPr>
          <p:spPr>
            <a:xfrm>
              <a:off x="7929510" y="5556150"/>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Elipse 18">
              <a:extLst>
                <a:ext uri="{FF2B5EF4-FFF2-40B4-BE49-F238E27FC236}">
                  <a16:creationId xmlns:a16="http://schemas.microsoft.com/office/drawing/2014/main" id="{04E36668-C7AE-40AA-8AE2-C06393B3FF0A}"/>
                </a:ext>
              </a:extLst>
            </p:cNvPr>
            <p:cNvSpPr/>
            <p:nvPr/>
          </p:nvSpPr>
          <p:spPr>
            <a:xfrm>
              <a:off x="7953323" y="5414448"/>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Elipse 19">
              <a:extLst>
                <a:ext uri="{FF2B5EF4-FFF2-40B4-BE49-F238E27FC236}">
                  <a16:creationId xmlns:a16="http://schemas.microsoft.com/office/drawing/2014/main" id="{E89B96A1-CC84-490B-88E4-1DA59988B2E4}"/>
                </a:ext>
              </a:extLst>
            </p:cNvPr>
            <p:cNvSpPr/>
            <p:nvPr/>
          </p:nvSpPr>
          <p:spPr>
            <a:xfrm>
              <a:off x="8039886" y="5100638"/>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Elipse 20">
              <a:extLst>
                <a:ext uri="{FF2B5EF4-FFF2-40B4-BE49-F238E27FC236}">
                  <a16:creationId xmlns:a16="http://schemas.microsoft.com/office/drawing/2014/main" id="{E15A513A-65E8-4BA1-AB35-242BD9487CA5}"/>
                </a:ext>
              </a:extLst>
            </p:cNvPr>
            <p:cNvSpPr/>
            <p:nvPr/>
          </p:nvSpPr>
          <p:spPr>
            <a:xfrm>
              <a:off x="8384841" y="4994137"/>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Elipse 21">
              <a:extLst>
                <a:ext uri="{FF2B5EF4-FFF2-40B4-BE49-F238E27FC236}">
                  <a16:creationId xmlns:a16="http://schemas.microsoft.com/office/drawing/2014/main" id="{2D9058F0-A1C0-4E43-AC72-A1AF1EC2B7A5}"/>
                </a:ext>
              </a:extLst>
            </p:cNvPr>
            <p:cNvSpPr/>
            <p:nvPr/>
          </p:nvSpPr>
          <p:spPr>
            <a:xfrm>
              <a:off x="9231563" y="5072604"/>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Elipse 22">
              <a:extLst>
                <a:ext uri="{FF2B5EF4-FFF2-40B4-BE49-F238E27FC236}">
                  <a16:creationId xmlns:a16="http://schemas.microsoft.com/office/drawing/2014/main" id="{1FFD1285-4358-4AD5-8043-188B378C1139}"/>
                </a:ext>
              </a:extLst>
            </p:cNvPr>
            <p:cNvSpPr/>
            <p:nvPr/>
          </p:nvSpPr>
          <p:spPr>
            <a:xfrm>
              <a:off x="9259596" y="5138195"/>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Elipse 23">
              <a:extLst>
                <a:ext uri="{FF2B5EF4-FFF2-40B4-BE49-F238E27FC236}">
                  <a16:creationId xmlns:a16="http://schemas.microsoft.com/office/drawing/2014/main" id="{F0101A8C-8EEE-4175-B050-2FFE7AECA9D8}"/>
                </a:ext>
              </a:extLst>
            </p:cNvPr>
            <p:cNvSpPr/>
            <p:nvPr/>
          </p:nvSpPr>
          <p:spPr>
            <a:xfrm>
              <a:off x="9857384" y="5968499"/>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Elipse 25">
              <a:extLst>
                <a:ext uri="{FF2B5EF4-FFF2-40B4-BE49-F238E27FC236}">
                  <a16:creationId xmlns:a16="http://schemas.microsoft.com/office/drawing/2014/main" id="{9270BA8D-436F-4058-866B-2D0AFA89815E}"/>
                </a:ext>
              </a:extLst>
            </p:cNvPr>
            <p:cNvSpPr/>
            <p:nvPr/>
          </p:nvSpPr>
          <p:spPr>
            <a:xfrm>
              <a:off x="9323442" y="5283037"/>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Elipse 26">
              <a:extLst>
                <a:ext uri="{FF2B5EF4-FFF2-40B4-BE49-F238E27FC236}">
                  <a16:creationId xmlns:a16="http://schemas.microsoft.com/office/drawing/2014/main" id="{F01D5643-1CEF-4BF3-AD6E-68C23E15A013}"/>
                </a:ext>
              </a:extLst>
            </p:cNvPr>
            <p:cNvSpPr/>
            <p:nvPr/>
          </p:nvSpPr>
          <p:spPr>
            <a:xfrm>
              <a:off x="8607690" y="5094034"/>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Elipse 27">
              <a:extLst>
                <a:ext uri="{FF2B5EF4-FFF2-40B4-BE49-F238E27FC236}">
                  <a16:creationId xmlns:a16="http://schemas.microsoft.com/office/drawing/2014/main" id="{E2D49BFF-99F6-425C-B826-66953AF0309A}"/>
                </a:ext>
              </a:extLst>
            </p:cNvPr>
            <p:cNvSpPr/>
            <p:nvPr/>
          </p:nvSpPr>
          <p:spPr>
            <a:xfrm>
              <a:off x="8630417" y="5005259"/>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Elipse 28">
              <a:extLst>
                <a:ext uri="{FF2B5EF4-FFF2-40B4-BE49-F238E27FC236}">
                  <a16:creationId xmlns:a16="http://schemas.microsoft.com/office/drawing/2014/main" id="{7AAB3193-25D7-4F99-8FCB-22A5E2F619AA}"/>
                </a:ext>
              </a:extLst>
            </p:cNvPr>
            <p:cNvSpPr/>
            <p:nvPr/>
          </p:nvSpPr>
          <p:spPr>
            <a:xfrm>
              <a:off x="8659777" y="4930470"/>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Elipse 29">
              <a:extLst>
                <a:ext uri="{FF2B5EF4-FFF2-40B4-BE49-F238E27FC236}">
                  <a16:creationId xmlns:a16="http://schemas.microsoft.com/office/drawing/2014/main" id="{936F3240-F812-4E19-87D4-355A8D593FCB}"/>
                </a:ext>
              </a:extLst>
            </p:cNvPr>
            <p:cNvSpPr/>
            <p:nvPr/>
          </p:nvSpPr>
          <p:spPr>
            <a:xfrm>
              <a:off x="8725901" y="4986537"/>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Elipse 30">
              <a:extLst>
                <a:ext uri="{FF2B5EF4-FFF2-40B4-BE49-F238E27FC236}">
                  <a16:creationId xmlns:a16="http://schemas.microsoft.com/office/drawing/2014/main" id="{20FC2A84-6256-413D-A533-816E7BA15172}"/>
                </a:ext>
              </a:extLst>
            </p:cNvPr>
            <p:cNvSpPr/>
            <p:nvPr/>
          </p:nvSpPr>
          <p:spPr>
            <a:xfrm>
              <a:off x="8768270" y="5062259"/>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Elipse 31">
              <a:extLst>
                <a:ext uri="{FF2B5EF4-FFF2-40B4-BE49-F238E27FC236}">
                  <a16:creationId xmlns:a16="http://schemas.microsoft.com/office/drawing/2014/main" id="{3FA1AA50-48B7-4C38-996C-DA5961EF669F}"/>
                </a:ext>
              </a:extLst>
            </p:cNvPr>
            <p:cNvSpPr/>
            <p:nvPr/>
          </p:nvSpPr>
          <p:spPr>
            <a:xfrm>
              <a:off x="8824337" y="5138736"/>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Elipse 32">
              <a:extLst>
                <a:ext uri="{FF2B5EF4-FFF2-40B4-BE49-F238E27FC236}">
                  <a16:creationId xmlns:a16="http://schemas.microsoft.com/office/drawing/2014/main" id="{63AFA1D9-A6AE-4887-8CA1-6897B9F5643C}"/>
                </a:ext>
              </a:extLst>
            </p:cNvPr>
            <p:cNvSpPr/>
            <p:nvPr/>
          </p:nvSpPr>
          <p:spPr>
            <a:xfrm>
              <a:off x="7857868" y="4616771"/>
              <a:ext cx="715440" cy="68346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34" name="CuadroTexto 33">
              <a:extLst>
                <a:ext uri="{FF2B5EF4-FFF2-40B4-BE49-F238E27FC236}">
                  <a16:creationId xmlns:a16="http://schemas.microsoft.com/office/drawing/2014/main" id="{46185B3D-3ED7-4574-BA63-1DF193C415DC}"/>
                </a:ext>
              </a:extLst>
            </p:cNvPr>
            <p:cNvSpPr txBox="1"/>
            <p:nvPr/>
          </p:nvSpPr>
          <p:spPr>
            <a:xfrm>
              <a:off x="7972859" y="5257976"/>
              <a:ext cx="795411" cy="430887"/>
            </a:xfrm>
            <a:prstGeom prst="rect">
              <a:avLst/>
            </a:prstGeom>
            <a:noFill/>
          </p:spPr>
          <p:txBody>
            <a:bodyPr wrap="none" rtlCol="0">
              <a:spAutoFit/>
            </a:bodyPr>
            <a:lstStyle/>
            <a:p>
              <a:pPr algn="ctr"/>
              <a:r>
                <a:rPr lang="en-US" sz="1100" dirty="0"/>
                <a:t>Important </a:t>
              </a:r>
            </a:p>
            <a:p>
              <a:pPr algn="ctr"/>
              <a:r>
                <a:rPr lang="en-US" sz="1100" dirty="0"/>
                <a:t>region</a:t>
              </a:r>
            </a:p>
          </p:txBody>
        </p:sp>
        <p:sp>
          <p:nvSpPr>
            <p:cNvPr id="35" name="Rectángulo: esquinas redondeadas 34">
              <a:extLst>
                <a:ext uri="{FF2B5EF4-FFF2-40B4-BE49-F238E27FC236}">
                  <a16:creationId xmlns:a16="http://schemas.microsoft.com/office/drawing/2014/main" id="{BEBD6DBF-9680-4DFE-B1CC-E8810788D2ED}"/>
                </a:ext>
              </a:extLst>
            </p:cNvPr>
            <p:cNvSpPr/>
            <p:nvPr/>
          </p:nvSpPr>
          <p:spPr>
            <a:xfrm>
              <a:off x="8506885" y="4803775"/>
              <a:ext cx="445616" cy="496459"/>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9328BA62-5F3E-4BC5-8467-650EBDD0AAA5}"/>
                    </a:ext>
                  </a:extLst>
                </p:cNvPr>
                <p:cNvSpPr txBox="1"/>
                <p:nvPr/>
              </p:nvSpPr>
              <p:spPr>
                <a:xfrm>
                  <a:off x="8416885" y="4548933"/>
                  <a:ext cx="814903" cy="261610"/>
                </a:xfrm>
                <a:prstGeom prst="rect">
                  <a:avLst/>
                </a:prstGeom>
                <a:noFill/>
              </p:spPr>
              <p:txBody>
                <a:bodyPr wrap="none" rtlCol="0">
                  <a:spAutoFit/>
                </a:bodyPr>
                <a:lstStyle/>
                <a:p>
                  <a:pPr algn="ctr"/>
                  <a:r>
                    <a:rPr lang="en-US" sz="1100" dirty="0"/>
                    <a:t>Optimal </a:t>
                  </a:r>
                  <a14:m>
                    <m:oMath xmlns:m="http://schemas.openxmlformats.org/officeDocument/2006/math">
                      <m:r>
                        <a:rPr lang="en-US" sz="1100" b="0" i="1" smtClean="0">
                          <a:latin typeface="Cambria Math" panose="02040503050406030204" pitchFamily="18" charset="0"/>
                        </a:rPr>
                        <m:t>𝑑𝑡</m:t>
                      </m:r>
                    </m:oMath>
                  </a14:m>
                  <a:endParaRPr lang="en-US" sz="1100" dirty="0"/>
                </a:p>
              </p:txBody>
            </p:sp>
          </mc:Choice>
          <mc:Fallback xmlns="">
            <p:sp>
              <p:nvSpPr>
                <p:cNvPr id="36" name="CuadroTexto 35">
                  <a:extLst>
                    <a:ext uri="{FF2B5EF4-FFF2-40B4-BE49-F238E27FC236}">
                      <a16:creationId xmlns:a16="http://schemas.microsoft.com/office/drawing/2014/main" id="{9328BA62-5F3E-4BC5-8467-650EBDD0AAA5}"/>
                    </a:ext>
                  </a:extLst>
                </p:cNvPr>
                <p:cNvSpPr txBox="1">
                  <a:spLocks noRot="1" noChangeAspect="1" noMove="1" noResize="1" noEditPoints="1" noAdjustHandles="1" noChangeArrowheads="1" noChangeShapeType="1" noTextEdit="1"/>
                </p:cNvSpPr>
                <p:nvPr/>
              </p:nvSpPr>
              <p:spPr>
                <a:xfrm>
                  <a:off x="8416885" y="4548933"/>
                  <a:ext cx="814903" cy="261610"/>
                </a:xfrm>
                <a:prstGeom prst="rect">
                  <a:avLst/>
                </a:prstGeom>
                <a:blipFill>
                  <a:blip r:embed="rId5"/>
                  <a:stretch>
                    <a:fillRect b="-4167"/>
                  </a:stretch>
                </a:blipFill>
              </p:spPr>
              <p:txBody>
                <a:bodyPr/>
                <a:lstStyle/>
                <a:p>
                  <a:r>
                    <a:rPr lang="en-GB">
                      <a:noFill/>
                    </a:rPr>
                    <a:t> </a:t>
                  </a:r>
                </a:p>
              </p:txBody>
            </p:sp>
          </mc:Fallback>
        </mc:AlternateContent>
        <p:sp>
          <p:nvSpPr>
            <p:cNvPr id="37" name="Elipse 36">
              <a:extLst>
                <a:ext uri="{FF2B5EF4-FFF2-40B4-BE49-F238E27FC236}">
                  <a16:creationId xmlns:a16="http://schemas.microsoft.com/office/drawing/2014/main" id="{69019556-F244-4AA3-859B-020F04A1F40B}"/>
                </a:ext>
              </a:extLst>
            </p:cNvPr>
            <p:cNvSpPr/>
            <p:nvPr/>
          </p:nvSpPr>
          <p:spPr>
            <a:xfrm>
              <a:off x="9426315" y="5470515"/>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Elipse 37">
              <a:extLst>
                <a:ext uri="{FF2B5EF4-FFF2-40B4-BE49-F238E27FC236}">
                  <a16:creationId xmlns:a16="http://schemas.microsoft.com/office/drawing/2014/main" id="{8DE132BB-7E27-499C-80E2-8249521E1E11}"/>
                </a:ext>
              </a:extLst>
            </p:cNvPr>
            <p:cNvSpPr/>
            <p:nvPr/>
          </p:nvSpPr>
          <p:spPr>
            <a:xfrm>
              <a:off x="9556172" y="5717381"/>
              <a:ext cx="56067" cy="560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8EAA8CD7-6CE9-43D6-A660-E10D3C1257A1}"/>
                    </a:ext>
                  </a:extLst>
                </p:cNvPr>
                <p:cNvSpPr txBox="1"/>
                <p:nvPr/>
              </p:nvSpPr>
              <p:spPr>
                <a:xfrm>
                  <a:off x="9800896" y="5166228"/>
                  <a:ext cx="867803" cy="261610"/>
                </a:xfrm>
                <a:prstGeom prst="rect">
                  <a:avLst/>
                </a:prstGeom>
                <a:noFill/>
              </p:spPr>
              <p:txBody>
                <a:bodyPr wrap="none" rtlCol="0">
                  <a:spAutoFit/>
                </a:bodyPr>
                <a:lstStyle/>
                <a:p>
                  <a:pPr algn="ctr"/>
                  <a:r>
                    <a:rPr lang="en-US" sz="1100" dirty="0"/>
                    <a:t>Adaptive </a:t>
                  </a:r>
                  <a14:m>
                    <m:oMath xmlns:m="http://schemas.openxmlformats.org/officeDocument/2006/math">
                      <m:r>
                        <a:rPr lang="en-US" sz="1100" b="0" i="1" smtClean="0">
                          <a:latin typeface="Cambria Math" panose="02040503050406030204" pitchFamily="18" charset="0"/>
                        </a:rPr>
                        <m:t>𝑑𝑡</m:t>
                      </m:r>
                    </m:oMath>
                  </a14:m>
                  <a:endParaRPr lang="en-US" sz="1100" dirty="0"/>
                </a:p>
              </p:txBody>
            </p:sp>
          </mc:Choice>
          <mc:Fallback xmlns="">
            <p:sp>
              <p:nvSpPr>
                <p:cNvPr id="39" name="CuadroTexto 38">
                  <a:extLst>
                    <a:ext uri="{FF2B5EF4-FFF2-40B4-BE49-F238E27FC236}">
                      <a16:creationId xmlns:a16="http://schemas.microsoft.com/office/drawing/2014/main" id="{8EAA8CD7-6CE9-43D6-A660-E10D3C1257A1}"/>
                    </a:ext>
                  </a:extLst>
                </p:cNvPr>
                <p:cNvSpPr txBox="1">
                  <a:spLocks noRot="1" noChangeAspect="1" noMove="1" noResize="1" noEditPoints="1" noAdjustHandles="1" noChangeArrowheads="1" noChangeShapeType="1" noTextEdit="1"/>
                </p:cNvSpPr>
                <p:nvPr/>
              </p:nvSpPr>
              <p:spPr>
                <a:xfrm>
                  <a:off x="9800896" y="5166228"/>
                  <a:ext cx="867803" cy="261610"/>
                </a:xfrm>
                <a:prstGeom prst="rect">
                  <a:avLst/>
                </a:prstGeom>
                <a:blipFill>
                  <a:blip r:embed="rId6"/>
                  <a:stretch>
                    <a:fillRect b="-4167"/>
                  </a:stretch>
                </a:blipFill>
              </p:spPr>
              <p:txBody>
                <a:bodyPr/>
                <a:lstStyle/>
                <a:p>
                  <a:r>
                    <a:rPr lang="en-GB">
                      <a:noFill/>
                    </a:rPr>
                    <a:t> </a:t>
                  </a:r>
                </a:p>
              </p:txBody>
            </p:sp>
          </mc:Fallback>
        </mc:AlternateContent>
        <p:sp>
          <p:nvSpPr>
            <p:cNvPr id="41" name="Elipse 40">
              <a:extLst>
                <a:ext uri="{FF2B5EF4-FFF2-40B4-BE49-F238E27FC236}">
                  <a16:creationId xmlns:a16="http://schemas.microsoft.com/office/drawing/2014/main" id="{51BB3C40-5044-47BB-9D92-83512A8E5357}"/>
                </a:ext>
              </a:extLst>
            </p:cNvPr>
            <p:cNvSpPr/>
            <p:nvPr/>
          </p:nvSpPr>
          <p:spPr>
            <a:xfrm rot="18839693">
              <a:off x="9284622" y="4800685"/>
              <a:ext cx="610575" cy="150309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sp>
        <p:nvSpPr>
          <p:cNvPr id="43" name="Rectángulo 42">
            <a:extLst>
              <a:ext uri="{FF2B5EF4-FFF2-40B4-BE49-F238E27FC236}">
                <a16:creationId xmlns:a16="http://schemas.microsoft.com/office/drawing/2014/main" id="{9AB2DE2F-A3C2-4292-B598-80952DE42451}"/>
              </a:ext>
            </a:extLst>
          </p:cNvPr>
          <p:cNvSpPr/>
          <p:nvPr/>
        </p:nvSpPr>
        <p:spPr>
          <a:xfrm>
            <a:off x="0" y="6342840"/>
            <a:ext cx="7288567" cy="515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a:solidFill>
                  <a:schemeClr val="tx1"/>
                </a:solidFill>
                <a:latin typeface="DINWebPro"/>
              </a:rPr>
              <a:t>[1] </a:t>
            </a:r>
            <a:r>
              <a:rPr lang="es-ES" sz="1000" b="0" i="0" dirty="0" err="1">
                <a:solidFill>
                  <a:schemeClr val="tx1"/>
                </a:solidFill>
                <a:effectLst/>
                <a:latin typeface="Whitney"/>
              </a:rPr>
              <a:t>Press</a:t>
            </a:r>
            <a:r>
              <a:rPr lang="es-ES" sz="1000" b="0" i="0" dirty="0">
                <a:solidFill>
                  <a:schemeClr val="tx1"/>
                </a:solidFill>
                <a:effectLst/>
                <a:latin typeface="Whitney"/>
              </a:rPr>
              <a:t>, W. H., &amp; </a:t>
            </a:r>
            <a:r>
              <a:rPr lang="es-ES" sz="1000" b="0" i="0" dirty="0" err="1">
                <a:solidFill>
                  <a:schemeClr val="tx1"/>
                </a:solidFill>
                <a:effectLst/>
                <a:latin typeface="Whitney"/>
              </a:rPr>
              <a:t>Teukolsky</a:t>
            </a:r>
            <a:r>
              <a:rPr lang="es-ES" sz="1000" b="0" i="0" dirty="0">
                <a:solidFill>
                  <a:schemeClr val="tx1"/>
                </a:solidFill>
                <a:effectLst/>
                <a:latin typeface="Whitney"/>
              </a:rPr>
              <a:t>, S. A. (1998). </a:t>
            </a:r>
            <a:r>
              <a:rPr lang="es-ES" sz="1000" b="0" i="0" dirty="0" err="1">
                <a:solidFill>
                  <a:schemeClr val="tx1"/>
                </a:solidFill>
                <a:effectLst/>
                <a:latin typeface="Whitney"/>
              </a:rPr>
              <a:t>Adaptive</a:t>
            </a:r>
            <a:r>
              <a:rPr lang="es-ES" sz="1000" b="0" i="0" dirty="0">
                <a:solidFill>
                  <a:schemeClr val="tx1"/>
                </a:solidFill>
                <a:effectLst/>
                <a:latin typeface="Whitney"/>
              </a:rPr>
              <a:t> </a:t>
            </a:r>
            <a:r>
              <a:rPr lang="es-ES" sz="1000" b="0" i="0" dirty="0" err="1">
                <a:solidFill>
                  <a:schemeClr val="tx1"/>
                </a:solidFill>
                <a:effectLst/>
                <a:latin typeface="Whitney"/>
              </a:rPr>
              <a:t>Stepsize</a:t>
            </a:r>
            <a:r>
              <a:rPr lang="es-ES" sz="1000" b="0" i="0" dirty="0">
                <a:solidFill>
                  <a:schemeClr val="tx1"/>
                </a:solidFill>
                <a:effectLst/>
                <a:latin typeface="Whitney"/>
              </a:rPr>
              <a:t> Runge-</a:t>
            </a:r>
            <a:r>
              <a:rPr lang="es-ES" sz="1000" b="0" i="0" dirty="0" err="1">
                <a:solidFill>
                  <a:schemeClr val="tx1"/>
                </a:solidFill>
                <a:effectLst/>
                <a:latin typeface="Whitney"/>
              </a:rPr>
              <a:t>Kutta</a:t>
            </a:r>
            <a:r>
              <a:rPr lang="es-ES" sz="1000" b="0" i="0" dirty="0">
                <a:solidFill>
                  <a:schemeClr val="tx1"/>
                </a:solidFill>
                <a:effectLst/>
                <a:latin typeface="Whitney"/>
              </a:rPr>
              <a:t> </a:t>
            </a:r>
            <a:r>
              <a:rPr lang="es-ES" sz="1000" b="0" i="0" dirty="0" err="1">
                <a:solidFill>
                  <a:schemeClr val="tx1"/>
                </a:solidFill>
                <a:effectLst/>
                <a:latin typeface="Whitney"/>
              </a:rPr>
              <a:t>Integration</a:t>
            </a:r>
            <a:r>
              <a:rPr lang="es-ES" sz="1000" b="0" i="0" dirty="0">
                <a:solidFill>
                  <a:schemeClr val="tx1"/>
                </a:solidFill>
                <a:effectLst/>
                <a:latin typeface="Whitney"/>
              </a:rPr>
              <a:t>. </a:t>
            </a:r>
            <a:r>
              <a:rPr lang="es-ES" sz="1000" b="0" i="0" dirty="0" err="1">
                <a:solidFill>
                  <a:schemeClr val="tx1"/>
                </a:solidFill>
                <a:effectLst/>
                <a:latin typeface="Whitney"/>
              </a:rPr>
              <a:t>Computers</a:t>
            </a:r>
            <a:r>
              <a:rPr lang="es-ES" sz="1000" b="0" i="0" dirty="0">
                <a:solidFill>
                  <a:schemeClr val="tx1"/>
                </a:solidFill>
                <a:effectLst/>
                <a:latin typeface="Whitney"/>
              </a:rPr>
              <a:t> in </a:t>
            </a:r>
            <a:r>
              <a:rPr lang="es-ES" sz="1000" b="0" i="0" dirty="0" err="1">
                <a:solidFill>
                  <a:schemeClr val="tx1"/>
                </a:solidFill>
                <a:effectLst/>
                <a:latin typeface="Whitney"/>
              </a:rPr>
              <a:t>Physics</a:t>
            </a:r>
            <a:r>
              <a:rPr lang="es-ES" sz="1000" b="0" i="0" dirty="0">
                <a:solidFill>
                  <a:schemeClr val="tx1"/>
                </a:solidFill>
                <a:effectLst/>
                <a:latin typeface="Whitney"/>
              </a:rPr>
              <a:t>, 6 (188)</a:t>
            </a:r>
          </a:p>
          <a:p>
            <a:r>
              <a:rPr lang="es-ES" sz="1000" dirty="0">
                <a:solidFill>
                  <a:schemeClr val="tx1"/>
                </a:solidFill>
                <a:latin typeface="Whitney"/>
              </a:rPr>
              <a:t>[2] </a:t>
            </a:r>
            <a:r>
              <a:rPr lang="en-US" sz="1000" dirty="0">
                <a:solidFill>
                  <a:schemeClr val="tx1"/>
                </a:solidFill>
                <a:latin typeface="Whitney"/>
              </a:rPr>
              <a:t>Ono, Hiroshi. </a:t>
            </a:r>
            <a:r>
              <a:rPr lang="en-US" sz="1000" dirty="0">
                <a:solidFill>
                  <a:schemeClr val="tx1"/>
                </a:solidFill>
              </a:rPr>
              <a:t>On the 25 stage 12th order explicit Runge-</a:t>
            </a:r>
            <a:r>
              <a:rPr lang="en-US" sz="1000" dirty="0" err="1">
                <a:solidFill>
                  <a:schemeClr val="tx1"/>
                </a:solidFill>
              </a:rPr>
              <a:t>Kutta</a:t>
            </a:r>
            <a:r>
              <a:rPr lang="en-US" sz="1000" dirty="0">
                <a:solidFill>
                  <a:schemeClr val="tx1"/>
                </a:solidFill>
              </a:rPr>
              <a:t> method. Transactions of the Japan Society for Industrial and applied Mathematics, Vol. 6, No. 3, (2006) pages 177 to 186</a:t>
            </a:r>
            <a:endParaRPr lang="es-ES" sz="1000" b="0" i="0" dirty="0">
              <a:solidFill>
                <a:schemeClr val="tx1"/>
              </a:solidFill>
              <a:effectLst/>
              <a:latin typeface="DINWebPro"/>
            </a:endParaRPr>
          </a:p>
        </p:txBody>
      </p:sp>
    </p:spTree>
    <p:extLst>
      <p:ext uri="{BB962C8B-B14F-4D97-AF65-F5344CB8AC3E}">
        <p14:creationId xmlns:p14="http://schemas.microsoft.com/office/powerpoint/2010/main" val="1013744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0"/>
            <a:ext cx="10515600" cy="1325563"/>
          </a:xfrm>
        </p:spPr>
        <p:txBody>
          <a:bodyPr/>
          <a:lstStyle/>
          <a:p>
            <a:r>
              <a:rPr lang="en-GB" b="1" dirty="0">
                <a:latin typeface="Arial" panose="020B0604020202020204" pitchFamily="34" charset="0"/>
                <a:cs typeface="Arial" panose="020B0604020202020204" pitchFamily="34" charset="0"/>
              </a:rPr>
              <a:t>Parallelization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3419643"/>
              </a:xfrm>
            </p:spPr>
            <p:txBody>
              <a:bodyPr>
                <a:noAutofit/>
              </a:bodyPr>
              <a:lstStyle/>
              <a:p>
                <a:r>
                  <a:rPr lang="en-US" sz="2000" dirty="0"/>
                  <a:t>What if we divide the calculation into parts? Here’s an overview:</a:t>
                </a:r>
              </a:p>
              <a:p>
                <a:r>
                  <a:rPr lang="en-US" sz="2000" dirty="0"/>
                  <a:t>Each processor is responsible for N/cores part of the velocity and position update using a </a:t>
                </a:r>
                <a:r>
                  <a:rPr lang="en-US" sz="2000" i="1" dirty="0" err="1"/>
                  <a:t>worksplit</a:t>
                </a:r>
                <a:r>
                  <a:rPr lang="en-US" sz="2000" i="1" dirty="0"/>
                  <a:t>()</a:t>
                </a:r>
                <a:r>
                  <a:rPr lang="en-US" sz="2000" dirty="0"/>
                  <a:t>.</a:t>
                </a:r>
              </a:p>
              <a:p>
                <a:r>
                  <a:rPr lang="en-US" sz="2000" dirty="0"/>
                  <a:t>Master core reads initial data and broadcasts the local initial conditions to the other cores taking into account the particles within the core. </a:t>
                </a:r>
              </a:p>
              <a:p>
                <a:r>
                  <a:rPr lang="en-US" sz="2000" dirty="0"/>
                  <a:t>Each processor is in charge of running the RK for all the particles of its core.</a:t>
                </a:r>
              </a:p>
              <a:p>
                <a:r>
                  <a:rPr lang="en-US" sz="2000" dirty="0"/>
                  <a:t>Each processor has a different </a:t>
                </a:r>
                <a14:m>
                  <m:oMath xmlns:m="http://schemas.openxmlformats.org/officeDocument/2006/math">
                    <m:r>
                      <a:rPr lang="en-US" sz="2000" b="0" i="1" smtClean="0">
                        <a:latin typeface="Cambria Math" panose="02040503050406030204" pitchFamily="18" charset="0"/>
                      </a:rPr>
                      <m:t>𝑑𝑡</m:t>
                    </m:r>
                  </m:oMath>
                </a14:m>
                <a:r>
                  <a:rPr lang="en-US" sz="2000" dirty="0"/>
                  <a:t>. Consider two processors:</a:t>
                </a:r>
              </a:p>
            </p:txBody>
          </p:sp>
        </mc:Choice>
        <mc:Fallback xmlns="">
          <p:sp>
            <p:nvSpPr>
              <p:cNvPr id="3" name="Content Placeholder 2">
                <a:extLst>
                  <a:ext uri="{FF2B5EF4-FFF2-40B4-BE49-F238E27FC236}">
                    <a16:creationId xmlns:a16="http://schemas.microsoft.com/office/drawing/2014/main" id="{2053916E-71A8-4ADC-9AE6-58F571BE19C8}"/>
                  </a:ext>
                </a:extLst>
              </p:cNvPr>
              <p:cNvSpPr>
                <a:spLocks noGrp="1" noRot="1" noChangeAspect="1" noMove="1" noResize="1" noEditPoints="1" noAdjustHandles="1" noChangeArrowheads="1" noChangeShapeType="1" noTextEdit="1"/>
              </p:cNvSpPr>
              <p:nvPr>
                <p:ph idx="1"/>
              </p:nvPr>
            </p:nvSpPr>
            <p:spPr>
              <a:xfrm>
                <a:off x="419100" y="1325563"/>
                <a:ext cx="11306175" cy="3419643"/>
              </a:xfrm>
              <a:blipFill>
                <a:blip r:embed="rId2"/>
                <a:stretch>
                  <a:fillRect l="-485" t="-1783"/>
                </a:stretch>
              </a:blipFill>
            </p:spPr>
            <p:txBody>
              <a:bodyPr/>
              <a:lstStyle/>
              <a:p>
                <a:r>
                  <a:rPr lang="en-US">
                    <a:noFill/>
                  </a:rPr>
                  <a:t> </a:t>
                </a:r>
              </a:p>
            </p:txBody>
          </p:sp>
        </mc:Fallback>
      </mc:AlternateContent>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14</a:t>
            </a:fld>
            <a:endParaRPr lang="es-ES"/>
          </a:p>
        </p:txBody>
      </p:sp>
      <p:grpSp>
        <p:nvGrpSpPr>
          <p:cNvPr id="26" name="Grupo 25">
            <a:extLst>
              <a:ext uri="{FF2B5EF4-FFF2-40B4-BE49-F238E27FC236}">
                <a16:creationId xmlns:a16="http://schemas.microsoft.com/office/drawing/2014/main" id="{A6390A13-B101-4AED-AF30-00C80E981F79}"/>
              </a:ext>
            </a:extLst>
          </p:cNvPr>
          <p:cNvGrpSpPr/>
          <p:nvPr/>
        </p:nvGrpSpPr>
        <p:grpSpPr>
          <a:xfrm>
            <a:off x="649919" y="3987154"/>
            <a:ext cx="7731803" cy="1372992"/>
            <a:chOff x="1713297" y="4819411"/>
            <a:chExt cx="7864654" cy="1372992"/>
          </a:xfrm>
        </p:grpSpPr>
        <p:cxnSp>
          <p:nvCxnSpPr>
            <p:cNvPr id="9" name="Conector recto 8">
              <a:extLst>
                <a:ext uri="{FF2B5EF4-FFF2-40B4-BE49-F238E27FC236}">
                  <a16:creationId xmlns:a16="http://schemas.microsoft.com/office/drawing/2014/main" id="{8B742C8B-7968-418A-AF8D-6E636F4E56D8}"/>
                </a:ext>
              </a:extLst>
            </p:cNvPr>
            <p:cNvCxnSpPr>
              <a:cxnSpLocks/>
            </p:cNvCxnSpPr>
            <p:nvPr/>
          </p:nvCxnSpPr>
          <p:spPr>
            <a:xfrm>
              <a:off x="3286217" y="5275859"/>
              <a:ext cx="4795489" cy="0"/>
            </a:xfrm>
            <a:prstGeom prst="line">
              <a:avLst/>
            </a:prstGeom>
            <a:ln w="57150"/>
          </p:spPr>
          <p:style>
            <a:lnRef idx="3">
              <a:schemeClr val="accent1"/>
            </a:lnRef>
            <a:fillRef idx="0">
              <a:schemeClr val="accent1"/>
            </a:fillRef>
            <a:effectRef idx="2">
              <a:schemeClr val="accent1"/>
            </a:effectRef>
            <a:fontRef idx="minor">
              <a:schemeClr val="tx1"/>
            </a:fontRef>
          </p:style>
        </p:cxnSp>
        <p:cxnSp>
          <p:nvCxnSpPr>
            <p:cNvPr id="10" name="Conector recto 9">
              <a:extLst>
                <a:ext uri="{FF2B5EF4-FFF2-40B4-BE49-F238E27FC236}">
                  <a16:creationId xmlns:a16="http://schemas.microsoft.com/office/drawing/2014/main" id="{44EA506A-34F0-4DBB-A71E-BDC73813C3B9}"/>
                </a:ext>
              </a:extLst>
            </p:cNvPr>
            <p:cNvCxnSpPr>
              <a:cxnSpLocks/>
            </p:cNvCxnSpPr>
            <p:nvPr/>
          </p:nvCxnSpPr>
          <p:spPr>
            <a:xfrm>
              <a:off x="3286217" y="6007737"/>
              <a:ext cx="4795489" cy="0"/>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11" name="CuadroTexto 10">
              <a:extLst>
                <a:ext uri="{FF2B5EF4-FFF2-40B4-BE49-F238E27FC236}">
                  <a16:creationId xmlns:a16="http://schemas.microsoft.com/office/drawing/2014/main" id="{BAD72FFD-9B35-48AB-B7A4-A4B3D08D70C6}"/>
                </a:ext>
              </a:extLst>
            </p:cNvPr>
            <p:cNvSpPr txBox="1"/>
            <p:nvPr/>
          </p:nvSpPr>
          <p:spPr>
            <a:xfrm>
              <a:off x="1713297" y="5091193"/>
              <a:ext cx="1289785" cy="369332"/>
            </a:xfrm>
            <a:prstGeom prst="rect">
              <a:avLst/>
            </a:prstGeom>
            <a:noFill/>
          </p:spPr>
          <p:txBody>
            <a:bodyPr wrap="square" rtlCol="0">
              <a:spAutoFit/>
            </a:bodyPr>
            <a:lstStyle/>
            <a:p>
              <a:r>
                <a:rPr lang="en-US" dirty="0"/>
                <a:t>Processor 0</a:t>
              </a:r>
            </a:p>
          </p:txBody>
        </p:sp>
        <p:sp>
          <p:nvSpPr>
            <p:cNvPr id="12" name="CuadroTexto 11">
              <a:extLst>
                <a:ext uri="{FF2B5EF4-FFF2-40B4-BE49-F238E27FC236}">
                  <a16:creationId xmlns:a16="http://schemas.microsoft.com/office/drawing/2014/main" id="{2CB2DBB8-1313-483C-9485-EB1838884DFC}"/>
                </a:ext>
              </a:extLst>
            </p:cNvPr>
            <p:cNvSpPr txBox="1"/>
            <p:nvPr/>
          </p:nvSpPr>
          <p:spPr>
            <a:xfrm>
              <a:off x="1713297" y="5823071"/>
              <a:ext cx="1289785" cy="369332"/>
            </a:xfrm>
            <a:prstGeom prst="rect">
              <a:avLst/>
            </a:prstGeom>
            <a:noFill/>
          </p:spPr>
          <p:txBody>
            <a:bodyPr wrap="square" rtlCol="0">
              <a:spAutoFit/>
            </a:bodyPr>
            <a:lstStyle/>
            <a:p>
              <a:r>
                <a:rPr lang="en-US" dirty="0"/>
                <a:t>Processor 1</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9E8EFA6-EF39-43E5-9570-E344CE2B9687}"/>
                    </a:ext>
                  </a:extLst>
                </p:cNvPr>
                <p:cNvSpPr txBox="1"/>
                <p:nvPr/>
              </p:nvSpPr>
              <p:spPr>
                <a:xfrm>
                  <a:off x="3141838" y="4832832"/>
                  <a:ext cx="4328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m:oMathPara>
                  </a14:m>
                  <a:endParaRPr lang="en-US" b="0" dirty="0"/>
                </a:p>
              </p:txBody>
            </p:sp>
          </mc:Choice>
          <mc:Fallback xmlns="">
            <p:sp>
              <p:nvSpPr>
                <p:cNvPr id="13" name="CuadroTexto 12">
                  <a:extLst>
                    <a:ext uri="{FF2B5EF4-FFF2-40B4-BE49-F238E27FC236}">
                      <a16:creationId xmlns:a16="http://schemas.microsoft.com/office/drawing/2014/main" id="{39E8EFA6-EF39-43E5-9570-E344CE2B9687}"/>
                    </a:ext>
                  </a:extLst>
                </p:cNvPr>
                <p:cNvSpPr txBox="1">
                  <a:spLocks noRot="1" noChangeAspect="1" noMove="1" noResize="1" noEditPoints="1" noAdjustHandles="1" noChangeArrowheads="1" noChangeShapeType="1" noTextEdit="1"/>
                </p:cNvSpPr>
                <p:nvPr/>
              </p:nvSpPr>
              <p:spPr>
                <a:xfrm>
                  <a:off x="3141838" y="4832832"/>
                  <a:ext cx="432875"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391F00E-BF81-40AB-934B-C1579AD2DCC9}"/>
                    </a:ext>
                  </a:extLst>
                </p:cNvPr>
                <p:cNvSpPr txBox="1"/>
                <p:nvPr/>
              </p:nvSpPr>
              <p:spPr>
                <a:xfrm>
                  <a:off x="3141838" y="5580868"/>
                  <a:ext cx="4328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m:oMathPara>
                  </a14:m>
                  <a:endParaRPr lang="en-US" b="0" dirty="0"/>
                </a:p>
              </p:txBody>
            </p:sp>
          </mc:Choice>
          <mc:Fallback xmlns="">
            <p:sp>
              <p:nvSpPr>
                <p:cNvPr id="14" name="CuadroTexto 13">
                  <a:extLst>
                    <a:ext uri="{FF2B5EF4-FFF2-40B4-BE49-F238E27FC236}">
                      <a16:creationId xmlns:a16="http://schemas.microsoft.com/office/drawing/2014/main" id="{1391F00E-BF81-40AB-934B-C1579AD2DCC9}"/>
                    </a:ext>
                  </a:extLst>
                </p:cNvPr>
                <p:cNvSpPr txBox="1">
                  <a:spLocks noRot="1" noChangeAspect="1" noMove="1" noResize="1" noEditPoints="1" noAdjustHandles="1" noChangeArrowheads="1" noChangeShapeType="1" noTextEdit="1"/>
                </p:cNvSpPr>
                <p:nvPr/>
              </p:nvSpPr>
              <p:spPr>
                <a:xfrm>
                  <a:off x="3141838" y="5580868"/>
                  <a:ext cx="43287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965F248-686C-4847-A6D8-C24DC9777782}"/>
                    </a:ext>
                  </a:extLst>
                </p:cNvPr>
                <p:cNvSpPr txBox="1"/>
                <p:nvPr/>
              </p:nvSpPr>
              <p:spPr>
                <a:xfrm>
                  <a:off x="7758189" y="4819411"/>
                  <a:ext cx="426655"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oMath>
                    </m:oMathPara>
                  </a14:m>
                  <a:endParaRPr lang="en-US" b="0" dirty="0"/>
                </a:p>
              </p:txBody>
            </p:sp>
          </mc:Choice>
          <mc:Fallback xmlns="">
            <p:sp>
              <p:nvSpPr>
                <p:cNvPr id="15" name="CuadroTexto 14">
                  <a:extLst>
                    <a:ext uri="{FF2B5EF4-FFF2-40B4-BE49-F238E27FC236}">
                      <a16:creationId xmlns:a16="http://schemas.microsoft.com/office/drawing/2014/main" id="{3965F248-686C-4847-A6D8-C24DC9777782}"/>
                    </a:ext>
                  </a:extLst>
                </p:cNvPr>
                <p:cNvSpPr txBox="1">
                  <a:spLocks noRot="1" noChangeAspect="1" noMove="1" noResize="1" noEditPoints="1" noAdjustHandles="1" noChangeArrowheads="1" noChangeShapeType="1" noTextEdit="1"/>
                </p:cNvSpPr>
                <p:nvPr/>
              </p:nvSpPr>
              <p:spPr>
                <a:xfrm>
                  <a:off x="7758189" y="4819411"/>
                  <a:ext cx="426655" cy="391582"/>
                </a:xfrm>
                <a:prstGeom prst="rect">
                  <a:avLst/>
                </a:prstGeom>
                <a:blipFill>
                  <a:blip r:embed="rId5"/>
                  <a:stretch>
                    <a:fillRect b="-10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09960AD6-99E3-4383-A04D-5DB1075D3483}"/>
                    </a:ext>
                  </a:extLst>
                </p:cNvPr>
                <p:cNvSpPr txBox="1"/>
                <p:nvPr/>
              </p:nvSpPr>
              <p:spPr>
                <a:xfrm>
                  <a:off x="7758189" y="5558618"/>
                  <a:ext cx="426655"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oMath>
                    </m:oMathPara>
                  </a14:m>
                  <a:endParaRPr lang="en-US" b="0" dirty="0"/>
                </a:p>
              </p:txBody>
            </p:sp>
          </mc:Choice>
          <mc:Fallback xmlns="">
            <p:sp>
              <p:nvSpPr>
                <p:cNvPr id="16" name="CuadroTexto 15">
                  <a:extLst>
                    <a:ext uri="{FF2B5EF4-FFF2-40B4-BE49-F238E27FC236}">
                      <a16:creationId xmlns:a16="http://schemas.microsoft.com/office/drawing/2014/main" id="{09960AD6-99E3-4383-A04D-5DB1075D3483}"/>
                    </a:ext>
                  </a:extLst>
                </p:cNvPr>
                <p:cNvSpPr txBox="1">
                  <a:spLocks noRot="1" noChangeAspect="1" noMove="1" noResize="1" noEditPoints="1" noAdjustHandles="1" noChangeArrowheads="1" noChangeShapeType="1" noTextEdit="1"/>
                </p:cNvSpPr>
                <p:nvPr/>
              </p:nvSpPr>
              <p:spPr>
                <a:xfrm>
                  <a:off x="7758189" y="5558618"/>
                  <a:ext cx="426655" cy="391582"/>
                </a:xfrm>
                <a:prstGeom prst="rect">
                  <a:avLst/>
                </a:prstGeom>
                <a:blipFill>
                  <a:blip r:embed="rId6"/>
                  <a:stretch>
                    <a:fillRect b="-9231"/>
                  </a:stretch>
                </a:blipFill>
              </p:spPr>
              <p:txBody>
                <a:bodyPr/>
                <a:lstStyle/>
                <a:p>
                  <a:r>
                    <a:rPr lang="en-GB">
                      <a:noFill/>
                    </a:rPr>
                    <a:t> </a:t>
                  </a:r>
                </a:p>
              </p:txBody>
            </p:sp>
          </mc:Fallback>
        </mc:AlternateContent>
        <p:cxnSp>
          <p:nvCxnSpPr>
            <p:cNvPr id="18" name="Conector recto de flecha 17">
              <a:extLst>
                <a:ext uri="{FF2B5EF4-FFF2-40B4-BE49-F238E27FC236}">
                  <a16:creationId xmlns:a16="http://schemas.microsoft.com/office/drawing/2014/main" id="{74CC54BC-E0B0-42DD-8FE5-4D24E46B347A}"/>
                </a:ext>
              </a:extLst>
            </p:cNvPr>
            <p:cNvCxnSpPr>
              <a:cxnSpLocks/>
            </p:cNvCxnSpPr>
            <p:nvPr/>
          </p:nvCxnSpPr>
          <p:spPr>
            <a:xfrm>
              <a:off x="3286217" y="5275859"/>
              <a:ext cx="2286810" cy="0"/>
            </a:xfrm>
            <a:prstGeom prst="straightConnector1">
              <a:avLst/>
            </a:prstGeom>
            <a:ln w="57150">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20" name="Conector recto de flecha 19">
              <a:extLst>
                <a:ext uri="{FF2B5EF4-FFF2-40B4-BE49-F238E27FC236}">
                  <a16:creationId xmlns:a16="http://schemas.microsoft.com/office/drawing/2014/main" id="{832BD82C-B8D4-486A-8E6F-45C6C0F2DD10}"/>
                </a:ext>
              </a:extLst>
            </p:cNvPr>
            <p:cNvCxnSpPr>
              <a:cxnSpLocks/>
            </p:cNvCxnSpPr>
            <p:nvPr/>
          </p:nvCxnSpPr>
          <p:spPr>
            <a:xfrm>
              <a:off x="3286217" y="6007737"/>
              <a:ext cx="1584166" cy="0"/>
            </a:xfrm>
            <a:prstGeom prst="straightConnector1">
              <a:avLst/>
            </a:prstGeom>
            <a:ln w="57150">
              <a:headEnd type="triangle"/>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6E21A0D-D784-4A3B-B9BC-003144E8FBF3}"/>
                    </a:ext>
                  </a:extLst>
                </p:cNvPr>
                <p:cNvSpPr txBox="1"/>
                <p:nvPr/>
              </p:nvSpPr>
              <p:spPr>
                <a:xfrm>
                  <a:off x="4182028" y="4839215"/>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b="0" dirty="0"/>
                </a:p>
              </p:txBody>
            </p:sp>
          </mc:Choice>
          <mc:Fallback xmlns="">
            <p:sp>
              <p:nvSpPr>
                <p:cNvPr id="22" name="CuadroTexto 21">
                  <a:extLst>
                    <a:ext uri="{FF2B5EF4-FFF2-40B4-BE49-F238E27FC236}">
                      <a16:creationId xmlns:a16="http://schemas.microsoft.com/office/drawing/2014/main" id="{56E21A0D-D784-4A3B-B9BC-003144E8FBF3}"/>
                    </a:ext>
                  </a:extLst>
                </p:cNvPr>
                <p:cNvSpPr txBox="1">
                  <a:spLocks noRot="1" noChangeAspect="1" noMove="1" noResize="1" noEditPoints="1" noAdjustHandles="1" noChangeArrowheads="1" noChangeShapeType="1" noTextEdit="1"/>
                </p:cNvSpPr>
                <p:nvPr/>
              </p:nvSpPr>
              <p:spPr>
                <a:xfrm>
                  <a:off x="4182028" y="4839215"/>
                  <a:ext cx="467820"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AFFDDA4D-5F15-4A0F-9EBD-B43BC02D5628}"/>
                    </a:ext>
                  </a:extLst>
                </p:cNvPr>
                <p:cNvSpPr txBox="1"/>
                <p:nvPr/>
              </p:nvSpPr>
              <p:spPr>
                <a:xfrm>
                  <a:off x="3844390" y="5580868"/>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b="0" dirty="0"/>
                </a:p>
              </p:txBody>
            </p:sp>
          </mc:Choice>
          <mc:Fallback xmlns="">
            <p:sp>
              <p:nvSpPr>
                <p:cNvPr id="23" name="CuadroTexto 22">
                  <a:extLst>
                    <a:ext uri="{FF2B5EF4-FFF2-40B4-BE49-F238E27FC236}">
                      <a16:creationId xmlns:a16="http://schemas.microsoft.com/office/drawing/2014/main" id="{AFFDDA4D-5F15-4A0F-9EBD-B43BC02D5628}"/>
                    </a:ext>
                  </a:extLst>
                </p:cNvPr>
                <p:cNvSpPr txBox="1">
                  <a:spLocks noRot="1" noChangeAspect="1" noMove="1" noResize="1" noEditPoints="1" noAdjustHandles="1" noChangeArrowheads="1" noChangeShapeType="1" noTextEdit="1"/>
                </p:cNvSpPr>
                <p:nvPr/>
              </p:nvSpPr>
              <p:spPr>
                <a:xfrm>
                  <a:off x="3844390" y="5580868"/>
                  <a:ext cx="473143"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64367FC1-AF7B-4A1D-893E-FB0D1551C501}"/>
                    </a:ext>
                  </a:extLst>
                </p:cNvPr>
                <p:cNvSpPr txBox="1"/>
                <p:nvPr/>
              </p:nvSpPr>
              <p:spPr>
                <a:xfrm>
                  <a:off x="8088697" y="5022268"/>
                  <a:ext cx="1489254" cy="3849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b="0" dirty="0"/>
                </a:p>
              </p:txBody>
            </p:sp>
          </mc:Choice>
          <mc:Fallback xmlns="">
            <p:sp>
              <p:nvSpPr>
                <p:cNvPr id="24" name="CuadroTexto 23">
                  <a:extLst>
                    <a:ext uri="{FF2B5EF4-FFF2-40B4-BE49-F238E27FC236}">
                      <a16:creationId xmlns:a16="http://schemas.microsoft.com/office/drawing/2014/main" id="{64367FC1-AF7B-4A1D-893E-FB0D1551C501}"/>
                    </a:ext>
                  </a:extLst>
                </p:cNvPr>
                <p:cNvSpPr txBox="1">
                  <a:spLocks noRot="1" noChangeAspect="1" noMove="1" noResize="1" noEditPoints="1" noAdjustHandles="1" noChangeArrowheads="1" noChangeShapeType="1" noTextEdit="1"/>
                </p:cNvSpPr>
                <p:nvPr/>
              </p:nvSpPr>
              <p:spPr>
                <a:xfrm>
                  <a:off x="8088697" y="5022268"/>
                  <a:ext cx="1489254" cy="384914"/>
                </a:xfrm>
                <a:prstGeom prst="rect">
                  <a:avLst/>
                </a:prstGeom>
                <a:blipFill>
                  <a:blip r:embed="rId9"/>
                  <a:stretch>
                    <a:fillRect t="-7937"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FF478CBA-572A-4C2D-B8BE-EF1F9B932CFD}"/>
                    </a:ext>
                  </a:extLst>
                </p:cNvPr>
                <p:cNvSpPr txBox="1"/>
                <p:nvPr/>
              </p:nvSpPr>
              <p:spPr>
                <a:xfrm>
                  <a:off x="8081706" y="5765534"/>
                  <a:ext cx="1494575" cy="3849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b="0" dirty="0"/>
                </a:p>
              </p:txBody>
            </p:sp>
          </mc:Choice>
          <mc:Fallback xmlns="">
            <p:sp>
              <p:nvSpPr>
                <p:cNvPr id="25" name="CuadroTexto 24">
                  <a:extLst>
                    <a:ext uri="{FF2B5EF4-FFF2-40B4-BE49-F238E27FC236}">
                      <a16:creationId xmlns:a16="http://schemas.microsoft.com/office/drawing/2014/main" id="{FF478CBA-572A-4C2D-B8BE-EF1F9B932CFD}"/>
                    </a:ext>
                  </a:extLst>
                </p:cNvPr>
                <p:cNvSpPr txBox="1">
                  <a:spLocks noRot="1" noChangeAspect="1" noMove="1" noResize="1" noEditPoints="1" noAdjustHandles="1" noChangeArrowheads="1" noChangeShapeType="1" noTextEdit="1"/>
                </p:cNvSpPr>
                <p:nvPr/>
              </p:nvSpPr>
              <p:spPr>
                <a:xfrm>
                  <a:off x="8081706" y="5765534"/>
                  <a:ext cx="1494575" cy="384914"/>
                </a:xfrm>
                <a:prstGeom prst="rect">
                  <a:avLst/>
                </a:prstGeom>
                <a:blipFill>
                  <a:blip r:embed="rId10"/>
                  <a:stretch>
                    <a:fillRect t="-7937" b="-14286"/>
                  </a:stretch>
                </a:blipFill>
              </p:spPr>
              <p:txBody>
                <a:bodyPr/>
                <a:lstStyle/>
                <a:p>
                  <a:r>
                    <a:rPr lang="en-GB">
                      <a:noFill/>
                    </a:rPr>
                    <a:t> </a:t>
                  </a:r>
                </a:p>
              </p:txBody>
            </p:sp>
          </mc:Fallback>
        </mc:AlternateContent>
      </p:grpSp>
      <p:sp>
        <p:nvSpPr>
          <p:cNvPr id="29" name="Abrir llave 28">
            <a:extLst>
              <a:ext uri="{FF2B5EF4-FFF2-40B4-BE49-F238E27FC236}">
                <a16:creationId xmlns:a16="http://schemas.microsoft.com/office/drawing/2014/main" id="{66367361-9CCD-4B7B-908B-0E0FD855A762}"/>
              </a:ext>
            </a:extLst>
          </p:cNvPr>
          <p:cNvSpPr/>
          <p:nvPr/>
        </p:nvSpPr>
        <p:spPr>
          <a:xfrm>
            <a:off x="8710871" y="3870428"/>
            <a:ext cx="267954" cy="1711865"/>
          </a:xfrm>
          <a:prstGeom prst="leftBrace">
            <a:avLst>
              <a:gd name="adj1" fmla="val 59838"/>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EA8ECCF0-EAF5-4440-976D-94AB02F10F8E}"/>
                  </a:ext>
                </a:extLst>
              </p:cNvPr>
              <p:cNvSpPr txBox="1"/>
              <p:nvPr/>
            </p:nvSpPr>
            <p:spPr>
              <a:xfrm>
                <a:off x="8965797" y="4083255"/>
                <a:ext cx="2617258" cy="1295163"/>
              </a:xfrm>
              <a:prstGeom prst="rect">
                <a:avLst/>
              </a:prstGeom>
              <a:noFill/>
            </p:spPr>
            <p:txBody>
              <a:bodyPr wrap="square" rtlCol="0">
                <a:spAutoFit/>
              </a:bodyPr>
              <a:lstStyle/>
              <a:p>
                <a:pPr>
                  <a:lnSpc>
                    <a:spcPct val="150000"/>
                  </a:lnSpc>
                </a:pPr>
                <a:r>
                  <a:rPr lang="en-US" dirty="0"/>
                  <a:t>1) </a:t>
                </a:r>
                <a14:m>
                  <m:oMath xmlns:m="http://schemas.openxmlformats.org/officeDocument/2006/math">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min</m:t>
                        </m:r>
                      </m:fName>
                      <m:e>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𝑒</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𝑒</m:t>
                                </m:r>
                              </m:e>
                              <m:sub>
                                <m:r>
                                  <a:rPr lang="en-US" i="1" dirty="0" smtClean="0">
                                    <a:latin typeface="Cambria Math" panose="02040503050406030204" pitchFamily="18" charset="0"/>
                                  </a:rPr>
                                  <m:t>2</m:t>
                                </m:r>
                              </m:sub>
                            </m:sSub>
                          </m:e>
                        </m:d>
                      </m:e>
                    </m:func>
                    <m:r>
                      <a:rPr lang="en-US" b="0" i="1" dirty="0" smtClean="0">
                        <a:latin typeface="Cambria Math" panose="02040503050406030204" pitchFamily="18" charset="0"/>
                      </a:rPr>
                      <m:t>→</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h</m:t>
                        </m:r>
                      </m:e>
                      <m:sub>
                        <m:r>
                          <m:rPr>
                            <m:sty m:val="p"/>
                          </m:rPr>
                          <a:rPr lang="en-US" i="1" dirty="0" smtClean="0">
                            <a:latin typeface="Cambria Math" panose="02040503050406030204" pitchFamily="18" charset="0"/>
                          </a:rPr>
                          <m:t>min</m:t>
                        </m:r>
                      </m:sub>
                    </m:sSub>
                  </m:oMath>
                </a14:m>
                <a:endParaRPr lang="en-US" dirty="0"/>
              </a:p>
              <a:p>
                <a:pPr marL="342900" indent="-342900">
                  <a:lnSpc>
                    <a:spcPct val="150000"/>
                  </a:lnSpc>
                  <a:buAutoNum type="arabicParenR"/>
                </a:pPr>
                <a:endParaRPr lang="en-US" dirty="0"/>
              </a:p>
              <a:p>
                <a:pPr>
                  <a:lnSpc>
                    <a:spcPct val="150000"/>
                  </a:lnSpc>
                </a:pPr>
                <a:r>
                  <a:rPr lang="en-US" dirty="0"/>
                  <a:t>2) </a:t>
                </a:r>
                <a14:m>
                  <m:oMath xmlns:m="http://schemas.openxmlformats.org/officeDocument/2006/math">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min</m:t>
                        </m:r>
                      </m:fName>
                      <m:e>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i="1" dirty="0" smtClean="0">
                                    <a:latin typeface="Cambria Math" panose="02040503050406030204" pitchFamily="18" charset="0"/>
                                  </a:rPr>
                                  <m:t>2</m:t>
                                </m:r>
                              </m:sub>
                            </m:sSub>
                          </m:e>
                        </m:d>
                      </m:e>
                    </m:func>
                    <m:r>
                      <a:rPr lang="en-US" b="0" i="0" dirty="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m:rPr>
                            <m:sty m:val="p"/>
                          </m:rPr>
                          <a:rPr lang="en-US" i="1" dirty="0">
                            <a:latin typeface="Cambria Math" panose="02040503050406030204" pitchFamily="18" charset="0"/>
                          </a:rPr>
                          <m:t>min</m:t>
                        </m:r>
                      </m:sub>
                    </m:sSub>
                  </m:oMath>
                </a14:m>
                <a:endParaRPr lang="en-US" dirty="0"/>
              </a:p>
            </p:txBody>
          </p:sp>
        </mc:Choice>
        <mc:Fallback xmlns="">
          <p:sp>
            <p:nvSpPr>
              <p:cNvPr id="30" name="CuadroTexto 29">
                <a:extLst>
                  <a:ext uri="{FF2B5EF4-FFF2-40B4-BE49-F238E27FC236}">
                    <a16:creationId xmlns:a16="http://schemas.microsoft.com/office/drawing/2014/main" id="{EA8ECCF0-EAF5-4440-976D-94AB02F10F8E}"/>
                  </a:ext>
                </a:extLst>
              </p:cNvPr>
              <p:cNvSpPr txBox="1">
                <a:spLocks noRot="1" noChangeAspect="1" noMove="1" noResize="1" noEditPoints="1" noAdjustHandles="1" noChangeArrowheads="1" noChangeShapeType="1" noTextEdit="1"/>
              </p:cNvSpPr>
              <p:nvPr/>
            </p:nvSpPr>
            <p:spPr>
              <a:xfrm>
                <a:off x="8965797" y="4083255"/>
                <a:ext cx="2617258" cy="1295163"/>
              </a:xfrm>
              <a:prstGeom prst="rect">
                <a:avLst/>
              </a:prstGeom>
              <a:blipFill>
                <a:blip r:embed="rId11"/>
                <a:stretch>
                  <a:fillRect l="-2098" b="-7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76423473-DD21-48DE-A03E-B1F401A29C87}"/>
                  </a:ext>
                </a:extLst>
              </p:cNvPr>
              <p:cNvSpPr txBox="1"/>
              <p:nvPr/>
            </p:nvSpPr>
            <p:spPr>
              <a:xfrm>
                <a:off x="3841240" y="5508765"/>
                <a:ext cx="14245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_</m:t>
                      </m:r>
                      <m:r>
                        <a:rPr lang="en-US" b="0" i="1" smtClean="0">
                          <a:latin typeface="Cambria Math" panose="02040503050406030204" pitchFamily="18" charset="0"/>
                        </a:rPr>
                        <m:t>𝑚𝑖𝑛</m:t>
                      </m:r>
                    </m:oMath>
                  </m:oMathPara>
                </a14:m>
                <a:endParaRPr lang="en-US" dirty="0"/>
              </a:p>
            </p:txBody>
          </p:sp>
        </mc:Choice>
        <mc:Fallback xmlns="">
          <p:sp>
            <p:nvSpPr>
              <p:cNvPr id="31" name="CuadroTexto 30">
                <a:extLst>
                  <a:ext uri="{FF2B5EF4-FFF2-40B4-BE49-F238E27FC236}">
                    <a16:creationId xmlns:a16="http://schemas.microsoft.com/office/drawing/2014/main" id="{76423473-DD21-48DE-A03E-B1F401A29C87}"/>
                  </a:ext>
                </a:extLst>
              </p:cNvPr>
              <p:cNvSpPr txBox="1">
                <a:spLocks noRot="1" noChangeAspect="1" noMove="1" noResize="1" noEditPoints="1" noAdjustHandles="1" noChangeArrowheads="1" noChangeShapeType="1" noTextEdit="1"/>
              </p:cNvSpPr>
              <p:nvPr/>
            </p:nvSpPr>
            <p:spPr>
              <a:xfrm>
                <a:off x="3841240" y="5508765"/>
                <a:ext cx="1424539"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3204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0"/>
            <a:ext cx="10515600" cy="1325563"/>
          </a:xfrm>
        </p:spPr>
        <p:txBody>
          <a:bodyPr/>
          <a:lstStyle/>
          <a:p>
            <a:r>
              <a:rPr lang="en-GB" b="1" dirty="0">
                <a:latin typeface="Arial" panose="020B0604020202020204" pitchFamily="34" charset="0"/>
                <a:cs typeface="Arial" panose="020B0604020202020204" pitchFamily="34" charset="0"/>
              </a:rPr>
              <a:t>Parallelization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5306056"/>
              </a:xfrm>
            </p:spPr>
            <p:txBody>
              <a:bodyPr>
                <a:noAutofit/>
              </a:bodyPr>
              <a:lstStyle/>
              <a:p>
                <a:r>
                  <a:rPr lang="en-US" sz="2000" dirty="0"/>
                  <a:t>We have 2 routines:</a:t>
                </a:r>
              </a:p>
              <a:p>
                <a:pPr lvl="1"/>
                <a:r>
                  <a:rPr lang="en-US" sz="2000" dirty="0"/>
                  <a:t>A integration temporal routine (Runge </a:t>
                </a:r>
                <a:r>
                  <a:rPr lang="en-US" sz="2000" dirty="0" err="1"/>
                  <a:t>Kutta</a:t>
                </a:r>
                <a:r>
                  <a:rPr lang="en-US" sz="2000" dirty="0"/>
                  <a:t>)</a:t>
                </a:r>
              </a:p>
              <a:p>
                <a:pPr lvl="1"/>
                <a:r>
                  <a:rPr lang="en-US" sz="2000" dirty="0"/>
                  <a:t>The computation of the N Body</a:t>
                </a:r>
              </a:p>
              <a:p>
                <a:r>
                  <a:rPr lang="en-US" sz="2000" dirty="0"/>
                  <a:t>Using MPI_ALLGATHER, the valid </a:t>
                </a:r>
                <a14:m>
                  <m:oMath xmlns:m="http://schemas.openxmlformats.org/officeDocument/2006/math">
                    <m:r>
                      <a:rPr lang="en-US" sz="2000" b="0" i="1" smtClean="0">
                        <a:latin typeface="Cambria Math" panose="02040503050406030204" pitchFamily="18" charset="0"/>
                      </a:rPr>
                      <m:t>𝑑𝑡</m:t>
                    </m:r>
                  </m:oMath>
                </a14:m>
                <a:r>
                  <a:rPr lang="en-US" sz="2000" dirty="0"/>
                  <a:t> is selected by setting the minimum of </a:t>
                </a:r>
                <a14:m>
                  <m:oMath xmlns:m="http://schemas.openxmlformats.org/officeDocument/2006/math">
                    <m:r>
                      <a:rPr lang="en-US" sz="2000" b="0" i="1" smtClean="0">
                        <a:latin typeface="Cambria Math" panose="02040503050406030204" pitchFamily="18" charset="0"/>
                      </a:rPr>
                      <m:t>𝑑𝑡</m:t>
                    </m:r>
                  </m:oMath>
                </a14:m>
                <a:r>
                  <a:rPr lang="en-US" sz="2000" dirty="0"/>
                  <a:t> to all processors.</a:t>
                </a:r>
              </a:p>
              <a:p>
                <a:r>
                  <a:rPr lang="en-US" sz="2000" dirty="0"/>
                  <a:t>Afterwards, the processors calculates the position and velocities of all its particles.</a:t>
                </a:r>
              </a:p>
              <a:p>
                <a:r>
                  <a:rPr lang="en-US" sz="2000" dirty="0"/>
                  <a:t>Each processor receives the updated positions and updates its conditions.</a:t>
                </a:r>
              </a:p>
              <a:p>
                <a:r>
                  <a:rPr lang="en-US" sz="2000" dirty="0"/>
                  <a:t>Finally, each processor creates an output.csv with the positions and velocities of its particles.</a:t>
                </a:r>
              </a:p>
              <a:p>
                <a:r>
                  <a:rPr lang="en-US" sz="2000" dirty="0"/>
                  <a:t>In order to view the results, the output file is ported to MATLAB so as to plot the results</a:t>
                </a:r>
              </a:p>
              <a:p>
                <a:pPr marL="0" indent="0">
                  <a:buNone/>
                </a:pPr>
                <a:endParaRPr lang="en-US" sz="2000" dirty="0"/>
              </a:p>
              <a:p>
                <a:endParaRPr lang="en-GB" sz="2000" i="1" dirty="0"/>
              </a:p>
              <a:p>
                <a:pPr marL="0" indent="0">
                  <a:buNone/>
                </a:pPr>
                <a:endParaRPr lang="en-GB" i="1" dirty="0"/>
              </a:p>
            </p:txBody>
          </p:sp>
        </mc:Choice>
        <mc:Fallback xmlns="">
          <p:sp>
            <p:nvSpPr>
              <p:cNvPr id="3" name="Content Placeholder 2">
                <a:extLst>
                  <a:ext uri="{FF2B5EF4-FFF2-40B4-BE49-F238E27FC236}">
                    <a16:creationId xmlns:a16="http://schemas.microsoft.com/office/drawing/2014/main" id="{2053916E-71A8-4ADC-9AE6-58F571BE19C8}"/>
                  </a:ext>
                </a:extLst>
              </p:cNvPr>
              <p:cNvSpPr>
                <a:spLocks noGrp="1" noRot="1" noChangeAspect="1" noMove="1" noResize="1" noEditPoints="1" noAdjustHandles="1" noChangeArrowheads="1" noChangeShapeType="1" noTextEdit="1"/>
              </p:cNvSpPr>
              <p:nvPr>
                <p:ph idx="1"/>
              </p:nvPr>
            </p:nvSpPr>
            <p:spPr>
              <a:xfrm>
                <a:off x="419100" y="1325563"/>
                <a:ext cx="11306175" cy="5306056"/>
              </a:xfrm>
              <a:blipFill>
                <a:blip r:embed="rId2"/>
                <a:stretch>
                  <a:fillRect l="-485" t="-1148"/>
                </a:stretch>
              </a:blipFill>
            </p:spPr>
            <p:txBody>
              <a:bodyPr/>
              <a:lstStyle/>
              <a:p>
                <a:r>
                  <a:rPr lang="en-US">
                    <a:noFill/>
                  </a:rPr>
                  <a:t> </a:t>
                </a:r>
              </a:p>
            </p:txBody>
          </p:sp>
        </mc:Fallback>
      </mc:AlternateContent>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15</a:t>
            </a:fld>
            <a:endParaRPr lang="es-ES"/>
          </a:p>
        </p:txBody>
      </p:sp>
    </p:spTree>
    <p:extLst>
      <p:ext uri="{BB962C8B-B14F-4D97-AF65-F5344CB8AC3E}">
        <p14:creationId xmlns:p14="http://schemas.microsoft.com/office/powerpoint/2010/main" val="303434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0"/>
            <a:ext cx="10515600" cy="1325563"/>
          </a:xfrm>
        </p:spPr>
        <p:txBody>
          <a:bodyPr/>
          <a:lstStyle/>
          <a:p>
            <a:r>
              <a:rPr lang="en-GB" b="1" dirty="0">
                <a:latin typeface="Arial" panose="020B0604020202020204" pitchFamily="34" charset="0"/>
                <a:cs typeface="Arial" panose="020B0604020202020204" pitchFamily="34" charset="0"/>
              </a:rPr>
              <a:t>Parallelization (cont.)</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1" y="1325563"/>
            <a:ext cx="5067300" cy="5306056"/>
          </a:xfrm>
        </p:spPr>
        <p:txBody>
          <a:bodyPr>
            <a:noAutofit/>
          </a:bodyPr>
          <a:lstStyle/>
          <a:p>
            <a:r>
              <a:rPr lang="en-US" sz="2000" dirty="0"/>
              <a:t>We have 3 files:</a:t>
            </a:r>
          </a:p>
          <a:p>
            <a:r>
              <a:rPr lang="en-US" sz="2000" i="1" dirty="0" err="1"/>
              <a:t>main_NBP_MPI.c</a:t>
            </a:r>
            <a:r>
              <a:rPr lang="en-US" sz="2000" i="1" dirty="0"/>
              <a:t> </a:t>
            </a:r>
            <a:r>
              <a:rPr lang="en-US" sz="2000" dirty="0"/>
              <a:t>which is the main file.</a:t>
            </a:r>
          </a:p>
          <a:p>
            <a:r>
              <a:rPr lang="en-US" sz="2000" i="1" dirty="0" err="1"/>
              <a:t>Nbodylib.h</a:t>
            </a:r>
            <a:r>
              <a:rPr lang="en-US" sz="2000" i="1" dirty="0"/>
              <a:t> </a:t>
            </a:r>
            <a:r>
              <a:rPr lang="en-US" sz="2000" dirty="0"/>
              <a:t>which contains all the </a:t>
            </a:r>
            <a:r>
              <a:rPr lang="en-US" sz="2000" i="1" dirty="0"/>
              <a:t>#define </a:t>
            </a:r>
            <a:r>
              <a:rPr lang="en-US" sz="2000" dirty="0"/>
              <a:t>and </a:t>
            </a:r>
            <a:r>
              <a:rPr lang="en-US" sz="2000" i="1" dirty="0"/>
              <a:t>MACROS</a:t>
            </a:r>
            <a:r>
              <a:rPr lang="en-US" sz="2000" dirty="0"/>
              <a:t>.</a:t>
            </a:r>
          </a:p>
          <a:p>
            <a:r>
              <a:rPr lang="en-US" sz="2000" i="1" dirty="0" err="1"/>
              <a:t>Nbodylib.c</a:t>
            </a:r>
            <a:r>
              <a:rPr lang="en-US" sz="2000" i="1" dirty="0"/>
              <a:t> </a:t>
            </a:r>
            <a:r>
              <a:rPr lang="en-US" sz="2000" dirty="0"/>
              <a:t>which contains the functions </a:t>
            </a:r>
            <a:r>
              <a:rPr lang="en-US" sz="2000" i="1" dirty="0" err="1"/>
              <a:t>worksplit</a:t>
            </a:r>
            <a:r>
              <a:rPr lang="en-US" sz="2000" i="1" dirty="0"/>
              <a:t>() </a:t>
            </a:r>
            <a:r>
              <a:rPr lang="en-US" sz="2000" dirty="0"/>
              <a:t>and</a:t>
            </a:r>
            <a:r>
              <a:rPr lang="en-US" sz="2000" i="1" dirty="0"/>
              <a:t> </a:t>
            </a:r>
            <a:r>
              <a:rPr lang="en-US" sz="2000" i="1" dirty="0" err="1"/>
              <a:t>Nbody</a:t>
            </a:r>
            <a:r>
              <a:rPr lang="en-US" sz="2000" i="1" dirty="0"/>
              <a:t>().</a:t>
            </a:r>
          </a:p>
          <a:p>
            <a:endParaRPr lang="en-US" i="1"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16</a:t>
            </a:fld>
            <a:endParaRPr lang="es-ES"/>
          </a:p>
        </p:txBody>
      </p:sp>
    </p:spTree>
    <p:extLst>
      <p:ext uri="{BB962C8B-B14F-4D97-AF65-F5344CB8AC3E}">
        <p14:creationId xmlns:p14="http://schemas.microsoft.com/office/powerpoint/2010/main" val="1742138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81101" y="-234911"/>
            <a:ext cx="10515600" cy="1325563"/>
          </a:xfrm>
        </p:spPr>
        <p:txBody>
          <a:bodyPr/>
          <a:lstStyle/>
          <a:p>
            <a:r>
              <a:rPr lang="en-GB" b="1" dirty="0">
                <a:latin typeface="Arial" panose="020B0604020202020204" pitchFamily="34" charset="0"/>
                <a:cs typeface="Arial" panose="020B0604020202020204" pitchFamily="34" charset="0"/>
              </a:rPr>
              <a:t>Parallelization (cont.)</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88270" y="1232856"/>
            <a:ext cx="5468645" cy="5306056"/>
          </a:xfrm>
        </p:spPr>
        <p:txBody>
          <a:bodyPr numCol="1">
            <a:noAutofit/>
          </a:bodyPr>
          <a:lstStyle/>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Main</a:t>
            </a:r>
            <a:endParaRPr lang="es-ES" sz="900" b="0" dirty="0">
              <a:solidFill>
                <a:srgbClr val="ABB2BF"/>
              </a:solidFill>
              <a:effectLst/>
              <a:latin typeface="Consolas" panose="020B0609020204030204" pitchFamily="49" charset="0"/>
            </a:endParaRPr>
          </a:p>
          <a:p>
            <a:pPr marL="0" indent="0">
              <a:lnSpc>
                <a:spcPct val="100000"/>
              </a:lnSpc>
              <a:spcBef>
                <a:spcPts val="0"/>
              </a:spcBef>
              <a:buNone/>
            </a:pP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main</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argc</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char</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argv</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For</a:t>
            </a:r>
            <a:r>
              <a:rPr lang="es-ES" sz="900" b="0" i="1" dirty="0">
                <a:solidFill>
                  <a:srgbClr val="7F848E"/>
                </a:solidFill>
                <a:effectLst/>
                <a:latin typeface="Consolas" panose="020B0609020204030204" pitchFamily="49" charset="0"/>
              </a:rPr>
              <a:t> error </a:t>
            </a:r>
            <a:r>
              <a:rPr lang="es-ES" sz="900" b="0" i="1" dirty="0" err="1">
                <a:solidFill>
                  <a:srgbClr val="7F848E"/>
                </a:solidFill>
                <a:effectLst/>
                <a:latin typeface="Consolas" panose="020B0609020204030204" pitchFamily="49" charset="0"/>
              </a:rPr>
              <a:t>checking</a:t>
            </a:r>
            <a:endParaRPr lang="es-ES" sz="900" b="0" dirty="0">
              <a:solidFill>
                <a:srgbClr val="ABB2BF"/>
              </a:solidFill>
              <a:effectLst/>
              <a:latin typeface="Consolas" panose="020B0609020204030204" pitchFamily="49" charset="0"/>
            </a:endParaRP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Start</a:t>
            </a:r>
            <a:r>
              <a:rPr lang="es-ES" sz="900" b="0" i="1" dirty="0">
                <a:solidFill>
                  <a:srgbClr val="7F848E"/>
                </a:solidFill>
                <a:effectLst/>
                <a:latin typeface="Consolas" panose="020B0609020204030204" pitchFamily="49" charset="0"/>
              </a:rPr>
              <a:t> MPI</a:t>
            </a:r>
            <a:endParaRPr lang="es-ES" sz="900" b="0" dirty="0">
              <a:solidFill>
                <a:srgbClr val="ABB2BF"/>
              </a:solidFill>
              <a:effectLst/>
              <a:latin typeface="Consolas" panose="020B0609020204030204" pitchFamily="49" charset="0"/>
            </a:endParaRP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MPI_Init</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&amp;</a:t>
            </a:r>
            <a:r>
              <a:rPr lang="es-ES" sz="900" b="0" i="1" dirty="0" err="1">
                <a:solidFill>
                  <a:srgbClr val="E06C75"/>
                </a:solidFill>
                <a:effectLst/>
                <a:latin typeface="Consolas" panose="020B0609020204030204" pitchFamily="49" charset="0"/>
              </a:rPr>
              <a:t>argc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&amp;</a:t>
            </a:r>
            <a:r>
              <a:rPr lang="es-ES" sz="900" b="0" i="1" dirty="0" err="1">
                <a:solidFill>
                  <a:srgbClr val="E06C75"/>
                </a:solidFill>
                <a:effectLst/>
                <a:latin typeface="Consolas" panose="020B0609020204030204" pitchFamily="49" charset="0"/>
              </a:rPr>
              <a:t>argv</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Initiate</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ABB2BF"/>
                </a:solidFill>
                <a:effectLst/>
                <a:latin typeface="Consolas" panose="020B0609020204030204" pitchFamily="49" charset="0"/>
              </a:rPr>
              <a:t>MPI_Status</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st</a:t>
            </a:r>
            <a:r>
              <a:rPr lang="es-ES" sz="900" b="0" dirty="0">
                <a:solidFill>
                  <a:srgbClr val="ABB2BF"/>
                </a:solidFill>
                <a:effectLst/>
                <a:latin typeface="Consolas" panose="020B0609020204030204" pitchFamily="49" charset="0"/>
              </a:rPr>
              <a:t>;</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Check</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rank</a:t>
            </a:r>
            <a:r>
              <a:rPr lang="es-ES" sz="900" b="0" i="1" dirty="0">
                <a:solidFill>
                  <a:srgbClr val="7F848E"/>
                </a:solidFill>
                <a:effectLst/>
                <a:latin typeface="Consolas" panose="020B0609020204030204" pitchFamily="49" charset="0"/>
              </a:rPr>
              <a:t> and </a:t>
            </a:r>
            <a:r>
              <a:rPr lang="es-ES" sz="900" b="0" i="1" dirty="0" err="1">
                <a:solidFill>
                  <a:srgbClr val="7F848E"/>
                </a:solidFill>
                <a:effectLst/>
                <a:latin typeface="Consolas" panose="020B0609020204030204" pitchFamily="49" charset="0"/>
              </a:rPr>
              <a:t>size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of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the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processors</a:t>
            </a:r>
            <a:endParaRPr lang="es-ES" sz="900" b="0" dirty="0">
              <a:solidFill>
                <a:srgbClr val="ABB2BF"/>
              </a:solidFill>
              <a:effectLst/>
              <a:latin typeface="Consolas" panose="020B0609020204030204" pitchFamily="49" charset="0"/>
            </a:endParaRP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rank</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size</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rank</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size</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array_size</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size</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malloc</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sizeof</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array_size</a:t>
            </a:r>
            <a:r>
              <a:rPr lang="es-ES" sz="900" b="0" dirty="0">
                <a:solidFill>
                  <a:srgbClr val="ABB2BF"/>
                </a:solidFill>
                <a:effectLst/>
                <a:latin typeface="Consolas" panose="020B0609020204030204" pitchFamily="49" charset="0"/>
              </a:rPr>
              <a:t>);</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If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the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processor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is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higher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than</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the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number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of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processors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exit</a:t>
            </a:r>
            <a:endParaRPr lang="es-ES" sz="900" b="0" dirty="0">
              <a:solidFill>
                <a:srgbClr val="ABB2BF"/>
              </a:solidFill>
              <a:effectLst/>
              <a:latin typeface="Consolas" panose="020B0609020204030204" pitchFamily="49" charset="0"/>
            </a:endParaRP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rank</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&gt;=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size</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exit</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Declare </a:t>
            </a:r>
            <a:r>
              <a:rPr lang="es-ES" sz="900" b="0" i="1" dirty="0" err="1">
                <a:solidFill>
                  <a:srgbClr val="7F848E"/>
                </a:solidFill>
                <a:effectLst/>
                <a:latin typeface="Consolas" panose="020B0609020204030204" pitchFamily="49" charset="0"/>
              </a:rPr>
              <a:t>worksplit</a:t>
            </a:r>
            <a:r>
              <a:rPr lang="es-ES" sz="900" b="0" i="1" dirty="0">
                <a:solidFill>
                  <a:srgbClr val="7F848E"/>
                </a:solidFill>
                <a:effectLst/>
                <a:latin typeface="Consolas" panose="020B0609020204030204" pitchFamily="49" charset="0"/>
              </a:rPr>
              <a:t> variables</a:t>
            </a:r>
            <a:endParaRPr lang="es-ES" sz="900" b="0" dirty="0">
              <a:solidFill>
                <a:srgbClr val="ABB2BF"/>
              </a:solidFill>
              <a:effectLst/>
              <a:latin typeface="Consolas" panose="020B0609020204030204" pitchFamily="49" charset="0"/>
            </a:endParaRP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mystart</a:t>
            </a:r>
            <a:r>
              <a:rPr lang="es-ES" sz="900" b="0" dirty="0" err="1">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mylocstart</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mylocend</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C678DD"/>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C678DD"/>
                </a:solidFill>
                <a:effectLst/>
                <a:latin typeface="Consolas" panose="020B0609020204030204" pitchFamily="49" charset="0"/>
              </a:rPr>
              <a:t>&lt;</a:t>
            </a:r>
            <a:r>
              <a:rPr lang="es-ES" sz="900" b="0" dirty="0" err="1">
                <a:solidFill>
                  <a:srgbClr val="E06C75"/>
                </a:solidFill>
                <a:effectLst/>
                <a:latin typeface="Consolas" panose="020B0609020204030204" pitchFamily="49" charset="0"/>
              </a:rPr>
              <a:t>size</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worksplit</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&amp;</a:t>
            </a:r>
            <a:r>
              <a:rPr lang="es-ES" sz="900" b="0"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&amp;</a:t>
            </a:r>
            <a:r>
              <a:rPr lang="es-ES" sz="900" b="0"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size</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NBODY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rank</a:t>
            </a:r>
            <a:r>
              <a:rPr lang="es-ES" sz="900" b="0" dirty="0">
                <a:solidFill>
                  <a:srgbClr val="ABB2BF"/>
                </a:solidFill>
                <a:effectLst/>
                <a:latin typeface="Consolas" panose="020B0609020204030204" pitchFamily="49" charset="0"/>
              </a:rPr>
              <a:t>) {</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mylocstart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mylocend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p>
          <a:p>
            <a:pPr marL="0" indent="0">
              <a:lnSpc>
                <a:spcPct val="100000"/>
              </a:lnSpc>
              <a:spcBef>
                <a:spcPts val="0"/>
              </a:spcBef>
              <a:buNone/>
            </a:pP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a:t>
            </a:r>
          </a:p>
          <a:p>
            <a:pPr marL="0" indent="0">
              <a:lnSpc>
                <a:spcPct val="100000"/>
              </a:lnSpc>
              <a:spcBef>
                <a:spcPts val="0"/>
              </a:spcBef>
              <a:buNone/>
            </a:pPr>
            <a:r>
              <a:rPr lang="es-ES" sz="900" b="0" dirty="0">
                <a:solidFill>
                  <a:srgbClr val="ABB2BF"/>
                </a:solidFill>
                <a:effectLst/>
                <a:latin typeface="Consolas" panose="020B0609020204030204" pitchFamily="49" charset="0"/>
              </a:rPr>
              <a:t>    }</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br>
              <a:rPr lang="es-ES" sz="900" b="0" dirty="0">
                <a:solidFill>
                  <a:srgbClr val="ABB2BF"/>
                </a:solidFill>
                <a:effectLst/>
                <a:latin typeface="Consolas" panose="020B0609020204030204" pitchFamily="49" charset="0"/>
              </a:rPr>
            </a:br>
            <a:endParaRPr lang="es-ES" sz="900" b="0" dirty="0">
              <a:solidFill>
                <a:srgbClr val="ABB2BF"/>
              </a:solidFill>
              <a:effectLst/>
              <a:latin typeface="Consolas" panose="020B0609020204030204" pitchFamily="49" charset="0"/>
            </a:endParaRPr>
          </a:p>
          <a:p>
            <a:pPr>
              <a:lnSpc>
                <a:spcPct val="100000"/>
              </a:lnSpc>
              <a:spcBef>
                <a:spcPts val="0"/>
              </a:spcBef>
            </a:pPr>
            <a:endParaRPr lang="en-US" sz="900" i="1" dirty="0"/>
          </a:p>
          <a:p>
            <a:pPr>
              <a:lnSpc>
                <a:spcPct val="100000"/>
              </a:lnSpc>
              <a:spcBef>
                <a:spcPts val="0"/>
              </a:spcBef>
            </a:pPr>
            <a:endParaRPr lang="en-GB" sz="900"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17</a:t>
            </a:fld>
            <a:endParaRPr lang="es-ES"/>
          </a:p>
        </p:txBody>
      </p:sp>
      <p:sp>
        <p:nvSpPr>
          <p:cNvPr id="4" name="CuadroTexto 3">
            <a:extLst>
              <a:ext uri="{FF2B5EF4-FFF2-40B4-BE49-F238E27FC236}">
                <a16:creationId xmlns:a16="http://schemas.microsoft.com/office/drawing/2014/main" id="{CB1B1D32-1FD1-492A-A9FE-E092B1A47F3B}"/>
              </a:ext>
            </a:extLst>
          </p:cNvPr>
          <p:cNvSpPr txBox="1"/>
          <p:nvPr/>
        </p:nvSpPr>
        <p:spPr>
          <a:xfrm>
            <a:off x="6190697" y="136525"/>
            <a:ext cx="5734975" cy="3139321"/>
          </a:xfrm>
          <a:prstGeom prst="rect">
            <a:avLst/>
          </a:prstGeom>
          <a:noFill/>
        </p:spPr>
        <p:txBody>
          <a:bodyPr wrap="square" rtlCol="0">
            <a:spAutoFit/>
          </a:bodyPr>
          <a:lstStyle/>
          <a:p>
            <a:pPr>
              <a:lnSpc>
                <a:spcPct val="100000"/>
              </a:lnSpc>
              <a:spcBef>
                <a:spcPts val="0"/>
              </a:spcBef>
            </a:pP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Data </a:t>
            </a:r>
            <a:r>
              <a:rPr lang="es-ES" sz="900" b="0" i="1" dirty="0" err="1">
                <a:solidFill>
                  <a:srgbClr val="7F848E"/>
                </a:solidFill>
                <a:effectLst/>
                <a:latin typeface="Consolas" panose="020B0609020204030204" pitchFamily="49" charset="0"/>
              </a:rPr>
              <a:t>calculations</a:t>
            </a:r>
            <a:endParaRPr lang="es-ES" sz="900" b="0" dirty="0">
              <a:solidFill>
                <a:srgbClr val="ABB2BF"/>
              </a:solidFill>
              <a:effectLst/>
              <a:latin typeface="Consolas" panose="020B0609020204030204" pitchFamily="49" charset="0"/>
            </a:endParaRPr>
          </a:p>
          <a:p>
            <a:pPr>
              <a:lnSpc>
                <a:spcPct val="100000"/>
              </a:lnSpc>
              <a:spcBef>
                <a:spcPts val="0"/>
              </a:spcBef>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R1</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Mercury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R1</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Mercury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V2</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R2</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Venus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T2</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R2</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Venus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V3</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R3</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Earth</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T3</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R3</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Earth</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V4</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R4</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Mars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T4</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R4</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Mars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V5</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R5</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Jupiter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T5</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R5</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Jupiter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V6</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R6</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Saturn</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T6</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R6</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Saturn</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V7</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R7</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Uranus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T7</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R7</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Uranus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V8</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R8</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Neptune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T8</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R8</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Neptune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V9</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Vx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R9</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Pluto </a:t>
            </a:r>
            <a:r>
              <a:rPr lang="es-ES" sz="900" b="0" i="1" dirty="0" err="1">
                <a:solidFill>
                  <a:srgbClr val="7F848E"/>
                </a:solidFill>
                <a:effectLst/>
                <a:latin typeface="Consolas" panose="020B0609020204030204" pitchFamily="49" charset="0"/>
              </a:rPr>
              <a:t>velocity</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T9</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Tx</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M0</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R9</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Pluto </a:t>
            </a:r>
            <a:r>
              <a:rPr lang="es-ES" sz="900" b="0" i="1" dirty="0" err="1">
                <a:solidFill>
                  <a:srgbClr val="7F848E"/>
                </a:solidFill>
                <a:effectLst/>
                <a:latin typeface="Consolas" panose="020B0609020204030204" pitchFamily="49" charset="0"/>
              </a:rPr>
              <a:t>period</a:t>
            </a:r>
            <a:endParaRPr lang="es-ES" sz="900" b="0" dirty="0">
              <a:solidFill>
                <a:srgbClr val="ABB2BF"/>
              </a:solidFill>
              <a:effectLst/>
              <a:latin typeface="Consolas" panose="020B0609020204030204" pitchFamily="49" charset="0"/>
            </a:endParaRPr>
          </a:p>
          <a:p>
            <a:endParaRPr lang="en-US" dirty="0"/>
          </a:p>
        </p:txBody>
      </p:sp>
      <p:sp>
        <p:nvSpPr>
          <p:cNvPr id="8" name="CuadroTexto 7">
            <a:extLst>
              <a:ext uri="{FF2B5EF4-FFF2-40B4-BE49-F238E27FC236}">
                <a16:creationId xmlns:a16="http://schemas.microsoft.com/office/drawing/2014/main" id="{DD81BB05-A18E-478F-B666-EC1A8BD26A36}"/>
              </a:ext>
            </a:extLst>
          </p:cNvPr>
          <p:cNvSpPr txBox="1"/>
          <p:nvPr/>
        </p:nvSpPr>
        <p:spPr>
          <a:xfrm>
            <a:off x="6035610" y="2845593"/>
            <a:ext cx="5468645" cy="3693319"/>
          </a:xfrm>
          <a:prstGeom prst="rect">
            <a:avLst/>
          </a:prstGeom>
          <a:noFill/>
        </p:spPr>
        <p:txBody>
          <a:bodyPr wrap="square">
            <a:spAutoFit/>
          </a:bodyPr>
          <a:lstStyle/>
          <a:p>
            <a:pPr>
              <a:lnSpc>
                <a:spcPct val="100000"/>
              </a:lnSpc>
              <a:spcBef>
                <a:spcPts val="0"/>
              </a:spcBef>
            </a:pPr>
            <a:r>
              <a:rPr lang="es-ES" sz="1800" b="0" dirty="0">
                <a:solidFill>
                  <a:srgbClr val="ABB2BF"/>
                </a:solidFill>
                <a:effectLst/>
                <a:latin typeface="Consolas" panose="020B0609020204030204" pitchFamily="49" charset="0"/>
              </a:rPr>
              <a:t> </a:t>
            </a: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Integration</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bounds</a:t>
            </a:r>
            <a:r>
              <a:rPr lang="es-ES" sz="900" b="0" i="1" dirty="0">
                <a:solidFill>
                  <a:srgbClr val="7F848E"/>
                </a:solidFill>
                <a:effectLst/>
                <a:latin typeface="Consolas" panose="020B0609020204030204" pitchFamily="49" charset="0"/>
              </a:rPr>
              <a:t> and </a:t>
            </a:r>
            <a:r>
              <a:rPr lang="es-ES" sz="900" b="0" i="1" dirty="0" err="1">
                <a:solidFill>
                  <a:srgbClr val="7F848E"/>
                </a:solidFill>
                <a:effectLst/>
                <a:latin typeface="Consolas" panose="020B0609020204030204" pitchFamily="49" charset="0"/>
              </a:rPr>
              <a:t>initial</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solution</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tspan</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T9</a:t>
            </a:r>
            <a:r>
              <a:rPr lang="es-ES" sz="900" b="0" dirty="0">
                <a:solidFill>
                  <a:srgbClr val="ABB2BF"/>
                </a:solidFill>
                <a:effectLst/>
                <a:latin typeface="Consolas" panose="020B0609020204030204" pitchFamily="49" charset="0"/>
              </a:rPr>
              <a:t>};</a:t>
            </a:r>
          </a:p>
          <a:p>
            <a:pPr>
              <a:lnSpc>
                <a:spcPct val="100000"/>
              </a:lnSpc>
              <a:spcBef>
                <a:spcPts val="0"/>
              </a:spcBef>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All</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initial</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conditions</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y0_loc</a:t>
            </a:r>
            <a:r>
              <a:rPr lang="es-ES" sz="900" b="0" dirty="0">
                <a:solidFill>
                  <a:srgbClr val="ABB2BF"/>
                </a:solidFill>
                <a:effectLst/>
                <a:latin typeface="Consolas" panose="020B0609020204030204" pitchFamily="49" charset="0"/>
              </a:rPr>
              <a:t>;</a:t>
            </a: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y0_loc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malloc</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bodies</a:t>
            </a:r>
            <a:r>
              <a:rPr lang="es-ES" sz="900" b="0" dirty="0">
                <a:solidFill>
                  <a:srgbClr val="C678DD"/>
                </a:solidFill>
                <a:effectLst/>
                <a:latin typeface="Consolas" panose="020B0609020204030204" pitchFamily="49" charset="0"/>
              </a:rPr>
              <a:t>*</a:t>
            </a:r>
            <a:r>
              <a:rPr lang="es-ES" sz="900" b="0" dirty="0">
                <a:solidFill>
                  <a:srgbClr val="D19A66"/>
                </a:solidFill>
                <a:effectLst/>
                <a:latin typeface="Consolas" panose="020B0609020204030204" pitchFamily="49" charset="0"/>
              </a:rPr>
              <a:t>6</a:t>
            </a:r>
            <a:r>
              <a:rPr lang="es-ES" sz="900" b="0" dirty="0">
                <a:solidFill>
                  <a:srgbClr val="C678DD"/>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sizeof</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a:t>
            </a:r>
          </a:p>
          <a:p>
            <a:pPr>
              <a:lnSpc>
                <a:spcPct val="100000"/>
              </a:lnSpc>
              <a:spcBef>
                <a:spcPts val="0"/>
              </a:spcBef>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Global </a:t>
            </a:r>
            <a:r>
              <a:rPr lang="es-ES" sz="900" b="0" i="1" dirty="0" err="1">
                <a:solidFill>
                  <a:srgbClr val="7F848E"/>
                </a:solidFill>
                <a:effectLst/>
                <a:latin typeface="Consolas" panose="020B0609020204030204" pitchFamily="49" charset="0"/>
              </a:rPr>
              <a:t>initial</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conditions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for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all</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particles</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planet_p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6</a:t>
            </a:r>
            <a:r>
              <a:rPr lang="es-ES" sz="900" b="0" dirty="0">
                <a:solidFill>
                  <a:srgbClr val="C678DD"/>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mylocstart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planet_p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6</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mylocend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planet_p</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pPr>
              <a:lnSpc>
                <a:spcPct val="100000"/>
              </a:lnSpc>
              <a:spcBef>
                <a:spcPts val="0"/>
              </a:spcBef>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y0_temp</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N</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Sun</a:t>
            </a:r>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R1</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V1</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Mercury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R2</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V2</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Venus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R3</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V3</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Earth</a:t>
            </a:r>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R4</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V4</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Mars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R5</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V5</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Jupiter</a:t>
            </a:r>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R6</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V6</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Saturn</a:t>
            </a:r>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R7</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V7</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Uranus</a:t>
            </a:r>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0., R8, 0., -V8, 0., 0., /* </a:t>
            </a:r>
            <a:r>
              <a:rPr lang="es-ES" sz="900" b="0" i="1" dirty="0" err="1">
                <a:solidFill>
                  <a:srgbClr val="7F848E"/>
                </a:solidFill>
                <a:effectLst/>
                <a:latin typeface="Consolas" panose="020B0609020204030204" pitchFamily="49" charset="0"/>
              </a:rPr>
              <a:t>Neptune</a:t>
            </a:r>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0., R9, 0., -V9, 0., 0. /* Pluto */</a:t>
            </a:r>
            <a:endParaRPr lang="es-ES" sz="900" b="0" dirty="0">
              <a:solidFill>
                <a:srgbClr val="ABB2BF"/>
              </a:solidFill>
              <a:effectLst/>
              <a:latin typeface="Consolas" panose="020B0609020204030204" pitchFamily="49" charset="0"/>
            </a:endParaRPr>
          </a:p>
          <a:p>
            <a:pPr>
              <a:lnSpc>
                <a:spcPct val="100000"/>
              </a:lnSpc>
              <a:spcBef>
                <a:spcPts val="0"/>
              </a:spcBef>
            </a:pPr>
            <a:r>
              <a:rPr lang="es-ES" sz="900" b="0" dirty="0">
                <a:solidFill>
                  <a:srgbClr val="ABB2BF"/>
                </a:solidFill>
                <a:effectLst/>
                <a:latin typeface="Consolas" panose="020B0609020204030204" pitchFamily="49" charset="0"/>
              </a:rPr>
              <a:t>                        };</a:t>
            </a:r>
          </a:p>
          <a:p>
            <a:pPr>
              <a:lnSpc>
                <a:spcPct val="100000"/>
              </a:lnSpc>
              <a:spcBef>
                <a:spcPts val="0"/>
              </a:spcBef>
            </a:pP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y0_loc</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planet_p</a:t>
            </a:r>
            <a:r>
              <a:rPr lang="es-ES" sz="900" b="0" dirty="0">
                <a:solidFill>
                  <a:srgbClr val="C678DD"/>
                </a:solidFill>
                <a:effectLst/>
                <a:latin typeface="Consolas" panose="020B0609020204030204" pitchFamily="49" charset="0"/>
              </a:rPr>
              <a:t>-</a:t>
            </a:r>
            <a:r>
              <a:rPr lang="es-ES" sz="900" b="0" dirty="0">
                <a:solidFill>
                  <a:srgbClr val="D19A66"/>
                </a:solidFill>
                <a:effectLst/>
                <a:latin typeface="Consolas" panose="020B0609020204030204" pitchFamily="49" charset="0"/>
              </a:rPr>
              <a:t>6</a:t>
            </a:r>
            <a:r>
              <a:rPr lang="es-ES" sz="900" b="0" dirty="0">
                <a:solidFill>
                  <a:srgbClr val="C678DD"/>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mylocstart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y0_temp</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planet_p</a:t>
            </a:r>
            <a:r>
              <a:rPr lang="es-ES" sz="900" b="0" dirty="0">
                <a:solidFill>
                  <a:srgbClr val="ABB2BF"/>
                </a:solidFill>
                <a:effectLst/>
                <a:latin typeface="Consolas" panose="020B0609020204030204" pitchFamily="49" charset="0"/>
              </a:rPr>
              <a:t>];</a:t>
            </a:r>
          </a:p>
          <a:p>
            <a:pPr>
              <a:lnSpc>
                <a:spcPct val="100000"/>
              </a:lnSpc>
              <a:spcBef>
                <a:spcPts val="0"/>
              </a:spcBef>
            </a:pPr>
            <a:r>
              <a:rPr lang="es-ES" sz="900"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10033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0" y="-275208"/>
            <a:ext cx="10515600" cy="1325563"/>
          </a:xfrm>
        </p:spPr>
        <p:txBody>
          <a:bodyPr/>
          <a:lstStyle/>
          <a:p>
            <a:r>
              <a:rPr lang="en-GB" b="1" dirty="0">
                <a:latin typeface="Arial" panose="020B0604020202020204" pitchFamily="34" charset="0"/>
                <a:cs typeface="Arial" panose="020B0604020202020204" pitchFamily="34" charset="0"/>
              </a:rPr>
              <a:t>Parallelization (cont.)</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346228" y="1050294"/>
            <a:ext cx="5885896" cy="5306056"/>
          </a:xfrm>
        </p:spPr>
        <p:txBody>
          <a:bodyPr numCol="1">
            <a:noAutofit/>
          </a:bodyPr>
          <a:lstStyle/>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Runge-</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Kutta</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parameters</a:t>
            </a:r>
            <a:endPar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E5C07B"/>
                </a:solidFill>
                <a:effectLst/>
                <a:uLnTx/>
                <a:uFillTx/>
                <a:latin typeface="Consolas" panose="020B0609020204030204" pitchFamily="49" charset="0"/>
                <a:ea typeface="+mn-ea"/>
                <a:cs typeface="+mn-cs"/>
              </a:rPr>
              <a:t>RK_PARAM</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rkp</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rkparams</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tspan</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E06C75"/>
                </a:solidFill>
                <a:effectLst/>
                <a:uLnTx/>
                <a:uFillTx/>
                <a:latin typeface="Consolas" panose="020B0609020204030204" pitchFamily="49" charset="0"/>
                <a:ea typeface="+mn-ea"/>
                <a:cs typeface="+mn-cs"/>
              </a:rPr>
              <a:t>rkp</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E06C75"/>
                </a:solidFill>
                <a:effectLst/>
                <a:uLnTx/>
                <a:uFillTx/>
                <a:latin typeface="Consolas" panose="020B0609020204030204" pitchFamily="49" charset="0"/>
                <a:ea typeface="+mn-ea"/>
                <a:cs typeface="+mn-cs"/>
              </a:rPr>
              <a:t>h0</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24.</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3600.</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rkp</a:t>
            </a:r>
            <a:r>
              <a:rPr kumimoji="0" lang="es-ES" sz="900" b="0" i="0" u="none" strike="noStrike" kern="1200" cap="none" spc="0" normalizeH="0" baseline="0" noProof="0" dirty="0" err="1">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eps</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1</a:t>
            </a:r>
            <a:r>
              <a:rPr kumimoji="0" lang="es-ES" sz="900" b="0" i="0" u="none" strike="noStrike" kern="1200" cap="none" spc="0" normalizeH="0" baseline="0" noProof="0" dirty="0">
                <a:ln>
                  <a:noFill/>
                </a:ln>
                <a:solidFill>
                  <a:srgbClr val="E06C75"/>
                </a:solidFill>
                <a:effectLst/>
                <a:uLnTx/>
                <a:uFillTx/>
                <a:latin typeface="Consolas" panose="020B0609020204030204" pitchFamily="49" charset="0"/>
                <a:ea typeface="+mn-ea"/>
                <a:cs typeface="+mn-cs"/>
              </a:rPr>
              <a:t>e</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11</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Launch</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the</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integrator</a:t>
            </a:r>
            <a:endPar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E5C07B"/>
                </a:solidFill>
                <a:effectLst/>
                <a:uLnTx/>
                <a:uFillTx/>
                <a:latin typeface="Consolas" panose="020B0609020204030204" pitchFamily="49" charset="0"/>
                <a:ea typeface="+mn-ea"/>
                <a:cs typeface="+mn-cs"/>
              </a:rPr>
              <a:t>RK_OUT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rko</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odeRK</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"hiroshi912"</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NBody</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tspan</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E06C75"/>
                </a:solidFill>
                <a:effectLst/>
                <a:uLnTx/>
                <a:uFillTx/>
                <a:latin typeface="Consolas" panose="020B0609020204030204" pitchFamily="49" charset="0"/>
                <a:ea typeface="+mn-ea"/>
                <a:cs typeface="+mn-cs"/>
              </a:rPr>
              <a:t>y0_loc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6</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bodies</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&amp;</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rkp</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Finish</a:t>
            </a:r>
            <a:endPar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printf</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"error =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%.2e</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98C379"/>
                </a:solidFill>
                <a:effectLst/>
                <a:uLnTx/>
                <a:uFillTx/>
                <a:latin typeface="Consolas" panose="020B0609020204030204" pitchFamily="49" charset="0"/>
                <a:ea typeface="+mn-ea"/>
                <a:cs typeface="+mn-cs"/>
              </a:rPr>
              <a:t>with</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%d</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98C379"/>
                </a:solidFill>
                <a:effectLst/>
                <a:uLnTx/>
                <a:uFillTx/>
                <a:latin typeface="Consolas" panose="020B0609020204030204" pitchFamily="49" charset="0"/>
                <a:ea typeface="+mn-ea"/>
                <a:cs typeface="+mn-cs"/>
              </a:rPr>
              <a:t>steps</a:t>
            </a:r>
            <a:r>
              <a:rPr kumimoji="0" lang="es-ES" sz="900" b="0" i="0" u="none" strike="noStrike" kern="1200" cap="none" spc="0" normalizeH="0" baseline="0" noProof="0" dirty="0">
                <a:ln>
                  <a:noFill/>
                </a:ln>
                <a:solidFill>
                  <a:srgbClr val="56B6C2"/>
                </a:solidFill>
                <a:effectLst/>
                <a:uLnTx/>
                <a:uFillTx/>
                <a:latin typeface="Consolas" panose="020B0609020204030204" pitchFamily="49" charset="0"/>
                <a:ea typeface="+mn-ea"/>
                <a:cs typeface="+mn-cs"/>
              </a:rPr>
              <a:t>\n</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rko</a:t>
            </a:r>
            <a:r>
              <a:rPr kumimoji="0" lang="es-ES" sz="900" b="0" i="0" u="none" strike="noStrike" kern="1200" cap="none" spc="0" normalizeH="0" baseline="0" noProof="0" dirty="0" err="1">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err</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rko</a:t>
            </a:r>
            <a:r>
              <a:rPr kumimoji="0" lang="es-ES" sz="900" b="0" i="0" u="none" strike="noStrike" kern="1200" cap="none" spc="0" normalizeH="0" baseline="0" noProof="0" dirty="0" err="1">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n</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C678DD"/>
                </a:solidFill>
                <a:effectLst/>
                <a:uLnTx/>
                <a:uFillTx/>
                <a:latin typeface="Consolas" panose="020B0609020204030204" pitchFamily="49" charset="0"/>
                <a:ea typeface="+mn-ea"/>
                <a:cs typeface="+mn-cs"/>
              </a:rPr>
              <a:t>char</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str</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15</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nproc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C678DD"/>
                </a:solidFill>
                <a:effectLst/>
                <a:uLnTx/>
                <a:uFillTx/>
                <a:latin typeface="Consolas" panose="020B0609020204030204" pitchFamily="49" charset="0"/>
                <a:ea typeface="+mn-ea"/>
                <a:cs typeface="+mn-cs"/>
              </a:rPr>
              <a:t>for</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C678DD"/>
                </a:solidFill>
                <a:effectLst/>
                <a:uLnTx/>
                <a:uFillTx/>
                <a:latin typeface="Consolas" panose="020B0609020204030204" pitchFamily="49" charset="0"/>
                <a:ea typeface="+mn-ea"/>
                <a:cs typeface="+mn-cs"/>
              </a:rPr>
              <a:t>int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xproc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0</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xproc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&lt;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nproc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xproc</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C678DD"/>
                </a:solidFill>
                <a:effectLst/>
                <a:uLnTx/>
                <a:uFillTx/>
                <a:latin typeface="Consolas" panose="020B0609020204030204" pitchFamily="49" charset="0"/>
                <a:ea typeface="+mn-ea"/>
                <a:cs typeface="+mn-cs"/>
              </a:rPr>
              <a:t>if</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xproc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sprintf</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str</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"Output</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%d</a:t>
            </a:r>
            <a:r>
              <a:rPr kumimoji="0" lang="es-ES" sz="900" b="0" i="0" u="none" strike="noStrike" kern="1200" cap="none" spc="0" normalizeH="0" baseline="0" noProof="0" dirty="0">
                <a:ln>
                  <a:noFill/>
                </a:ln>
                <a:solidFill>
                  <a:srgbClr val="98C379"/>
                </a:solidFill>
                <a:effectLst/>
                <a:uLnTx/>
                <a:uFillTx/>
                <a:latin typeface="Consolas" panose="020B0609020204030204" pitchFamily="49" charset="0"/>
                <a:ea typeface="+mn-ea"/>
                <a:cs typeface="+mn-cs"/>
              </a:rPr>
              <a:t>.csv"</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xproc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writerkout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str</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&amp;</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rko</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6</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bodies</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freerkout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C678DD"/>
                </a:solidFill>
                <a:effectLst/>
                <a:uLnTx/>
                <a:uFillTx/>
                <a:latin typeface="Consolas" panose="020B0609020204030204" pitchFamily="49" charset="0"/>
                <a:ea typeface="+mn-ea"/>
                <a:cs typeface="+mn-cs"/>
              </a:rPr>
              <a:t>&amp;</a:t>
            </a:r>
            <a:r>
              <a:rPr kumimoji="0" lang="es-ES" sz="900" b="0" i="0" u="none" strike="noStrike" kern="1200" cap="none" spc="0" normalizeH="0" baseline="0" noProof="0" dirty="0" err="1">
                <a:ln>
                  <a:noFill/>
                </a:ln>
                <a:solidFill>
                  <a:srgbClr val="E06C75"/>
                </a:solidFill>
                <a:effectLst/>
                <a:uLnTx/>
                <a:uFillTx/>
                <a:latin typeface="Consolas" panose="020B0609020204030204" pitchFamily="49" charset="0"/>
                <a:ea typeface="+mn-ea"/>
                <a:cs typeface="+mn-cs"/>
              </a:rPr>
              <a:t>rko</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free</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E06C75"/>
                </a:solidFill>
                <a:effectLst/>
                <a:uLnTx/>
                <a:uFillTx/>
                <a:latin typeface="Consolas" panose="020B0609020204030204" pitchFamily="49" charset="0"/>
                <a:ea typeface="+mn-ea"/>
                <a:cs typeface="+mn-cs"/>
              </a:rPr>
              <a:t>y0_loc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a:ln>
                  <a:noFill/>
                </a:ln>
                <a:solidFill>
                  <a:srgbClr val="61AFEF"/>
                </a:solidFill>
                <a:effectLst/>
                <a:uLnTx/>
                <a:uFillTx/>
                <a:latin typeface="Consolas" panose="020B0609020204030204" pitchFamily="49" charset="0"/>
                <a:ea typeface="+mn-ea"/>
                <a:cs typeface="+mn-cs"/>
              </a:rPr>
              <a:t>free</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E06C75"/>
                </a:solidFill>
                <a:effectLst/>
                <a:uLnTx/>
                <a:uFillTx/>
                <a:latin typeface="Consolas" panose="020B0609020204030204" pitchFamily="49" charset="0"/>
                <a:ea typeface="+mn-ea"/>
                <a:cs typeface="+mn-cs"/>
              </a:rPr>
              <a:t>planet2proc</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Finalise</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MPI</a:t>
            </a:r>
            <a:endPar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MPI_Finalize</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b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b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End</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of</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the</a:t>
            </a:r>
            <a:r>
              <a:rPr kumimoji="0" lang="es-ES" sz="900" b="0" i="1" u="none" strike="noStrike" kern="1200" cap="none" spc="0" normalizeH="0" baseline="0" noProof="0" dirty="0">
                <a:ln>
                  <a:noFill/>
                </a:ln>
                <a:solidFill>
                  <a:srgbClr val="7F848E"/>
                </a:solidFill>
                <a:effectLst/>
                <a:uLnTx/>
                <a:uFillTx/>
                <a:latin typeface="Consolas" panose="020B0609020204030204" pitchFamily="49" charset="0"/>
                <a:ea typeface="+mn-ea"/>
                <a:cs typeface="+mn-cs"/>
              </a:rPr>
              <a:t> </a:t>
            </a:r>
            <a:r>
              <a:rPr kumimoji="0" lang="es-ES" sz="900" b="0" i="1" u="none" strike="noStrike" kern="1200" cap="none" spc="0" normalizeH="0" baseline="0" noProof="0" dirty="0" err="1">
                <a:ln>
                  <a:noFill/>
                </a:ln>
                <a:solidFill>
                  <a:srgbClr val="7F848E"/>
                </a:solidFill>
                <a:effectLst/>
                <a:uLnTx/>
                <a:uFillTx/>
                <a:latin typeface="Consolas" panose="020B0609020204030204" pitchFamily="49" charset="0"/>
                <a:ea typeface="+mn-ea"/>
                <a:cs typeface="+mn-cs"/>
              </a:rPr>
              <a:t>program</a:t>
            </a:r>
            <a:endPar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endParaRPr>
          </a:p>
          <a:p>
            <a:pPr marL="0" indent="0">
              <a:lnSpc>
                <a:spcPct val="100000"/>
              </a:lnSpc>
              <a:spcBef>
                <a:spcPts val="0"/>
              </a:spcBef>
              <a:buNone/>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    </a:t>
            </a:r>
            <a:r>
              <a:rPr kumimoji="0" lang="es-ES" sz="900" b="0" i="0" u="none" strike="noStrike" kern="1200" cap="none" spc="0" normalizeH="0" baseline="0" noProof="0" dirty="0" err="1">
                <a:ln>
                  <a:noFill/>
                </a:ln>
                <a:solidFill>
                  <a:srgbClr val="61AFEF"/>
                </a:solidFill>
                <a:effectLst/>
                <a:uLnTx/>
                <a:uFillTx/>
                <a:latin typeface="Consolas" panose="020B0609020204030204" pitchFamily="49" charset="0"/>
                <a:ea typeface="+mn-ea"/>
                <a:cs typeface="+mn-cs"/>
              </a:rPr>
              <a:t>exit</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r>
              <a:rPr kumimoji="0" lang="es-ES" sz="900" b="0" i="0" u="none" strike="noStrike" kern="1200" cap="none" spc="0" normalizeH="0" baseline="0" noProof="0" dirty="0">
                <a:ln>
                  <a:noFill/>
                </a:ln>
                <a:solidFill>
                  <a:srgbClr val="D19A66"/>
                </a:solidFill>
                <a:effectLst/>
                <a:uLnTx/>
                <a:uFillTx/>
                <a:latin typeface="Consolas" panose="020B0609020204030204" pitchFamily="49" charset="0"/>
                <a:ea typeface="+mn-ea"/>
                <a:cs typeface="+mn-cs"/>
              </a:rPr>
              <a:t>0</a:t>
            </a: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None/>
              <a:tabLst/>
              <a:defRPr/>
            </a:pPr>
            <a:r>
              <a:rPr kumimoji="0" lang="es-ES" sz="900" b="0" i="0" u="none" strike="noStrike" kern="1200" cap="none" spc="0" normalizeH="0" baseline="0" noProof="0" dirty="0">
                <a:ln>
                  <a:noFill/>
                </a:ln>
                <a:solidFill>
                  <a:srgbClr val="ABB2BF"/>
                </a:solidFill>
                <a:effectLst/>
                <a:uLnTx/>
                <a:uFillTx/>
                <a:latin typeface="Consolas" panose="020B0609020204030204" pitchFamily="49" charset="0"/>
                <a:ea typeface="+mn-ea"/>
                <a:cs typeface="+mn-cs"/>
              </a:rPr>
              <a:t>}</a:t>
            </a:r>
          </a:p>
          <a:p>
            <a:pPr marL="0" indent="0">
              <a:lnSpc>
                <a:spcPct val="100000"/>
              </a:lnSpc>
              <a:spcBef>
                <a:spcPts val="0"/>
              </a:spcBef>
              <a:buNone/>
            </a:pP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br>
              <a:rPr lang="es-ES" sz="900" b="0" dirty="0">
                <a:solidFill>
                  <a:srgbClr val="ABB2BF"/>
                </a:solidFill>
                <a:effectLst/>
                <a:latin typeface="Consolas" panose="020B0609020204030204" pitchFamily="49" charset="0"/>
              </a:rPr>
            </a:br>
            <a:endParaRPr lang="es-ES" sz="900" b="0" dirty="0">
              <a:solidFill>
                <a:srgbClr val="ABB2BF"/>
              </a:solidFill>
              <a:effectLst/>
              <a:latin typeface="Consolas" panose="020B0609020204030204" pitchFamily="49" charset="0"/>
            </a:endParaRPr>
          </a:p>
          <a:p>
            <a:pPr>
              <a:lnSpc>
                <a:spcPct val="100000"/>
              </a:lnSpc>
              <a:spcBef>
                <a:spcPts val="0"/>
              </a:spcBef>
            </a:pPr>
            <a:endParaRPr lang="en-US" sz="900" i="1" dirty="0"/>
          </a:p>
          <a:p>
            <a:pPr>
              <a:lnSpc>
                <a:spcPct val="100000"/>
              </a:lnSpc>
              <a:spcBef>
                <a:spcPts val="0"/>
              </a:spcBef>
            </a:pPr>
            <a:endParaRPr lang="en-GB" sz="900"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18</a:t>
            </a:fld>
            <a:endParaRPr lang="es-ES"/>
          </a:p>
        </p:txBody>
      </p:sp>
    </p:spTree>
    <p:extLst>
      <p:ext uri="{BB962C8B-B14F-4D97-AF65-F5344CB8AC3E}">
        <p14:creationId xmlns:p14="http://schemas.microsoft.com/office/powerpoint/2010/main" val="1325273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0" y="-275208"/>
            <a:ext cx="10515600" cy="1325563"/>
          </a:xfrm>
        </p:spPr>
        <p:txBody>
          <a:bodyPr/>
          <a:lstStyle/>
          <a:p>
            <a:r>
              <a:rPr lang="en-GB" b="1" dirty="0">
                <a:latin typeface="Arial" panose="020B0604020202020204" pitchFamily="34" charset="0"/>
                <a:cs typeface="Arial" panose="020B0604020202020204" pitchFamily="34" charset="0"/>
              </a:rPr>
              <a:t>Parallelization (cont.)</a:t>
            </a:r>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19</a:t>
            </a:fld>
            <a:endParaRPr lang="es-ES"/>
          </a:p>
        </p:txBody>
      </p:sp>
      <p:sp>
        <p:nvSpPr>
          <p:cNvPr id="6" name="CuadroTexto 5">
            <a:extLst>
              <a:ext uri="{FF2B5EF4-FFF2-40B4-BE49-F238E27FC236}">
                <a16:creationId xmlns:a16="http://schemas.microsoft.com/office/drawing/2014/main" id="{199EC360-3E7B-4ADC-9ACA-30D1E0F856B3}"/>
              </a:ext>
            </a:extLst>
          </p:cNvPr>
          <p:cNvSpPr txBox="1"/>
          <p:nvPr/>
        </p:nvSpPr>
        <p:spPr>
          <a:xfrm>
            <a:off x="508247" y="1050355"/>
            <a:ext cx="6218808" cy="4939814"/>
          </a:xfrm>
          <a:prstGeom prst="rect">
            <a:avLst/>
          </a:prstGeom>
          <a:noFill/>
        </p:spPr>
        <p:txBody>
          <a:bodyPr wrap="square">
            <a:spAutoFit/>
          </a:bodyPr>
          <a:lstStyle/>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Worksplit</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err="1">
                <a:solidFill>
                  <a:srgbClr val="C678DD"/>
                </a:solidFill>
                <a:effectLst/>
                <a:latin typeface="Consolas" panose="020B0609020204030204" pitchFamily="49" charset="0"/>
              </a:rPr>
              <a:t>void</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worksplit</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end</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Number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of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tasks</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ntask</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Number</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of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tasks</a:t>
            </a:r>
            <a:r>
              <a:rPr lang="es-ES" sz="900" b="0" i="1" dirty="0">
                <a:solidFill>
                  <a:srgbClr val="7F848E"/>
                </a:solidFill>
                <a:effectLst/>
                <a:latin typeface="Consolas" panose="020B0609020204030204" pitchFamily="49" charset="0"/>
              </a:rPr>
              <a:t> per </a:t>
            </a:r>
            <a:r>
              <a:rPr lang="es-ES" sz="900" b="0" i="1" dirty="0" err="1">
                <a:solidFill>
                  <a:srgbClr val="7F848E"/>
                </a:solidFill>
                <a:effectLst/>
                <a:latin typeface="Consolas" panose="020B0609020204030204" pitchFamily="49" charset="0"/>
              </a:rPr>
              <a:t>processor</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ntask</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Tasks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left</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remainder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ntask</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ntask</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printf</a:t>
            </a:r>
            <a:r>
              <a:rPr lang="es-ES" sz="900" b="0" dirty="0">
                <a:solidFill>
                  <a:srgbClr val="ABB2BF"/>
                </a:solidFill>
                <a:effectLst/>
                <a:latin typeface="Consolas" panose="020B0609020204030204" pitchFamily="49" charset="0"/>
              </a:rPr>
              <a:t>(</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Less</a:t>
            </a:r>
            <a:r>
              <a:rPr lang="es-ES" sz="900" b="0" dirty="0">
                <a:solidFill>
                  <a:srgbClr val="98C379"/>
                </a:solidFill>
                <a:effectLst/>
                <a:latin typeface="Consolas" panose="020B0609020204030204" pitchFamily="49" charset="0"/>
              </a:rPr>
              <a:t> </a:t>
            </a:r>
            <a:r>
              <a:rPr lang="es-ES" sz="900" b="0" dirty="0" err="1">
                <a:solidFill>
                  <a:srgbClr val="98C379"/>
                </a:solidFill>
                <a:effectLst/>
                <a:latin typeface="Consolas" panose="020B0609020204030204" pitchFamily="49" charset="0"/>
              </a:rPr>
              <a:t>tasks</a:t>
            </a:r>
            <a:r>
              <a:rPr lang="es-ES" sz="900" b="0" dirty="0">
                <a:solidFill>
                  <a:srgbClr val="98C379"/>
                </a:solidFill>
                <a:effectLst/>
                <a:latin typeface="Consolas" panose="020B0609020204030204" pitchFamily="49" charset="0"/>
              </a:rPr>
              <a:t> </a:t>
            </a:r>
            <a:r>
              <a:rPr lang="es-ES" sz="900" b="0" dirty="0" err="1">
                <a:solidFill>
                  <a:srgbClr val="98C379"/>
                </a:solidFill>
                <a:effectLst/>
                <a:latin typeface="Consolas" panose="020B0609020204030204" pitchFamily="49" charset="0"/>
              </a:rPr>
              <a:t>than</a:t>
            </a:r>
            <a:r>
              <a:rPr lang="es-ES" sz="900" b="0" dirty="0">
                <a:solidFill>
                  <a:srgbClr val="98C379"/>
                </a:solidFill>
                <a:effectLst/>
                <a:latin typeface="Consolas" panose="020B0609020204030204" pitchFamily="49" charset="0"/>
              </a:rPr>
              <a:t> </a:t>
            </a:r>
            <a:r>
              <a:rPr lang="es-ES" sz="900" b="0" dirty="0" err="1">
                <a:solidFill>
                  <a:srgbClr val="98C379"/>
                </a:solidFill>
                <a:effectLst/>
                <a:latin typeface="Consolas" panose="020B0609020204030204" pitchFamily="49" charset="0"/>
              </a:rPr>
              <a:t>processors</a:t>
            </a:r>
            <a:r>
              <a:rPr lang="es-ES" sz="900" b="0" dirty="0">
                <a:solidFill>
                  <a:srgbClr val="56B6C2"/>
                </a:solidFill>
                <a:effectLst/>
                <a:latin typeface="Consolas" panose="020B0609020204030204" pitchFamily="49" charset="0"/>
              </a:rPr>
              <a:t>\n</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exit</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remainder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remainder</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else</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remainder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remainder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else</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myend</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i="1" dirty="0" err="1">
                <a:solidFill>
                  <a:srgbClr val="E06C75"/>
                </a:solidFill>
                <a:effectLst/>
                <a:latin typeface="Consolas" panose="020B0609020204030204" pitchFamily="49" charset="0"/>
              </a:rPr>
              <a:t>mystart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interval</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334544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838200" y="1280583"/>
                <a:ext cx="5250772" cy="5078766"/>
              </a:xfrm>
            </p:spPr>
            <p:txBody>
              <a:bodyPr>
                <a:noAutofit/>
              </a:bodyPr>
              <a:lstStyle/>
              <a:p>
                <a:pPr marL="457200" indent="-457200">
                  <a:buFont typeface="+mj-lt"/>
                  <a:buAutoNum type="arabicPeriod"/>
                </a:pPr>
                <a:r>
                  <a:rPr lang="en-GB" sz="2300" dirty="0"/>
                  <a:t>Introduction</a:t>
                </a:r>
              </a:p>
              <a:p>
                <a:pPr marL="457200" indent="-457200">
                  <a:buFont typeface="+mj-lt"/>
                  <a:buAutoNum type="arabicPeriod"/>
                </a:pPr>
                <a:r>
                  <a:rPr lang="en-GB" sz="2300" dirty="0"/>
                  <a:t>All pairs algorithm</a:t>
                </a:r>
              </a:p>
              <a:p>
                <a:pPr marL="457200" indent="-457200">
                  <a:buFont typeface="+mj-lt"/>
                  <a:buAutoNum type="arabicPeriod"/>
                </a:pPr>
                <a:r>
                  <a:rPr lang="en-GB" sz="2300" dirty="0"/>
                  <a:t>Runge </a:t>
                </a:r>
                <a:r>
                  <a:rPr lang="en-GB" sz="2300" dirty="0" err="1"/>
                  <a:t>Kutta</a:t>
                </a:r>
                <a:r>
                  <a:rPr lang="en-GB" sz="2300" dirty="0"/>
                  <a:t> numerical method</a:t>
                </a:r>
              </a:p>
              <a:p>
                <a:pPr marL="914400" lvl="1" indent="-457200">
                  <a:buFont typeface="+mj-lt"/>
                  <a:buAutoNum type="alphaLcParenR"/>
                </a:pPr>
                <a:r>
                  <a:rPr lang="en-GB" sz="1900" dirty="0"/>
                  <a:t>4</a:t>
                </a:r>
                <a:r>
                  <a:rPr lang="en-GB" sz="1900" baseline="30000" dirty="0"/>
                  <a:t>th</a:t>
                </a:r>
                <a:r>
                  <a:rPr lang="en-GB" sz="1900" dirty="0"/>
                  <a:t> order classical Runge </a:t>
                </a:r>
                <a:r>
                  <a:rPr lang="en-GB" sz="1900" dirty="0" err="1"/>
                  <a:t>Kutta</a:t>
                </a:r>
                <a:endParaRPr lang="en-GB" sz="1900" dirty="0"/>
              </a:p>
              <a:p>
                <a:pPr marL="914400" lvl="1" indent="-457200">
                  <a:buFont typeface="+mj-lt"/>
                  <a:buAutoNum type="alphaLcParenR"/>
                </a:pPr>
                <a:r>
                  <a:rPr lang="en-GB" sz="1900" dirty="0"/>
                  <a:t>12</a:t>
                </a:r>
                <a:r>
                  <a:rPr lang="en-GB" sz="1900" baseline="30000" dirty="0"/>
                  <a:t>th</a:t>
                </a:r>
                <a:r>
                  <a:rPr lang="en-GB" sz="1900" dirty="0"/>
                  <a:t> order Runge </a:t>
                </a:r>
                <a:r>
                  <a:rPr lang="en-GB" sz="1900" dirty="0" err="1"/>
                  <a:t>Kutta</a:t>
                </a:r>
                <a:r>
                  <a:rPr lang="en-GB" sz="1900" dirty="0"/>
                  <a:t> numerical method by Hiroshi Ono</a:t>
                </a:r>
              </a:p>
              <a:p>
                <a:pPr marL="457200" indent="-457200">
                  <a:buFont typeface="+mj-lt"/>
                  <a:buAutoNum type="arabicPeriod"/>
                </a:pPr>
                <a:r>
                  <a:rPr lang="en-GB" sz="2300" dirty="0"/>
                  <a:t>Parallelization</a:t>
                </a:r>
              </a:p>
              <a:p>
                <a:pPr marL="457200" indent="-457200">
                  <a:buFont typeface="+mj-lt"/>
                  <a:buAutoNum type="arabicPeriod"/>
                </a:pPr>
                <a:r>
                  <a:rPr lang="en-GB" sz="2300" dirty="0"/>
                  <a:t>2 Body problem </a:t>
                </a:r>
              </a:p>
              <a:p>
                <a:pPr marL="457200" indent="-457200">
                  <a:buFont typeface="+mj-lt"/>
                  <a:buAutoNum type="arabicPeriod"/>
                </a:pPr>
                <a:r>
                  <a:rPr lang="en-GB" sz="2300" dirty="0"/>
                  <a:t>3 Body in Serie with constant step size </a:t>
                </a:r>
                <a14:m>
                  <m:oMath xmlns:m="http://schemas.openxmlformats.org/officeDocument/2006/math">
                    <m:r>
                      <a:rPr lang="en-GB" sz="2300" i="1" dirty="0" smtClean="0">
                        <a:latin typeface="Cambria Math" panose="02040503050406030204" pitchFamily="18" charset="0"/>
                      </a:rPr>
                      <m:t>𝑑𝑡</m:t>
                    </m:r>
                  </m:oMath>
                </a14:m>
                <a:r>
                  <a:rPr lang="en-GB" sz="2300" dirty="0"/>
                  <a:t> </a:t>
                </a:r>
              </a:p>
              <a:p>
                <a:pPr marL="457200" indent="-457200">
                  <a:buFont typeface="+mj-lt"/>
                  <a:buAutoNum type="arabicPeriod"/>
                </a:pPr>
                <a:r>
                  <a:rPr lang="en-GB" sz="2300" dirty="0"/>
                  <a:t>3 Body in Serie with adaptative step size </a:t>
                </a:r>
                <a14:m>
                  <m:oMath xmlns:m="http://schemas.openxmlformats.org/officeDocument/2006/math">
                    <m:r>
                      <a:rPr lang="en-GB" sz="2300" i="1" dirty="0" smtClean="0">
                        <a:latin typeface="Cambria Math" panose="02040503050406030204" pitchFamily="18" charset="0"/>
                      </a:rPr>
                      <m:t>𝑑𝑡</m:t>
                    </m:r>
                  </m:oMath>
                </a14:m>
                <a:endParaRPr lang="en-US" sz="2300" dirty="0"/>
              </a:p>
              <a:p>
                <a:endParaRPr lang="en-GB" sz="2300" dirty="0"/>
              </a:p>
              <a:p>
                <a:endParaRPr lang="en-GB" sz="2300" dirty="0"/>
              </a:p>
            </p:txBody>
          </p:sp>
        </mc:Choice>
        <mc:Fallback xmlns="">
          <p:sp>
            <p:nvSpPr>
              <p:cNvPr id="3" name="Content Placeholder 2">
                <a:extLst>
                  <a:ext uri="{FF2B5EF4-FFF2-40B4-BE49-F238E27FC236}">
                    <a16:creationId xmlns:a16="http://schemas.microsoft.com/office/drawing/2014/main" id="{2053916E-71A8-4ADC-9AE6-58F571BE19C8}"/>
                  </a:ext>
                </a:extLst>
              </p:cNvPr>
              <p:cNvSpPr>
                <a:spLocks noGrp="1" noRot="1" noChangeAspect="1" noMove="1" noResize="1" noEditPoints="1" noAdjustHandles="1" noChangeArrowheads="1" noChangeShapeType="1" noTextEdit="1"/>
              </p:cNvSpPr>
              <p:nvPr>
                <p:ph idx="1"/>
              </p:nvPr>
            </p:nvSpPr>
            <p:spPr>
              <a:xfrm>
                <a:off x="838200" y="1280583"/>
                <a:ext cx="5250772" cy="5078766"/>
              </a:xfrm>
              <a:blipFill>
                <a:blip r:embed="rId2"/>
                <a:stretch>
                  <a:fillRect l="-1742" t="-1801" r="-1278"/>
                </a:stretch>
              </a:blipFill>
            </p:spPr>
            <p:txBody>
              <a:bodyPr/>
              <a:lstStyle/>
              <a:p>
                <a:r>
                  <a:rPr lang="en-US">
                    <a:noFill/>
                  </a:rPr>
                  <a:t> </a:t>
                </a:r>
              </a:p>
            </p:txBody>
          </p:sp>
        </mc:Fallback>
      </mc:AlternateContent>
      <p:sp>
        <p:nvSpPr>
          <p:cNvPr id="9" name="Marcador de número de diapositiva 8">
            <a:extLst>
              <a:ext uri="{FF2B5EF4-FFF2-40B4-BE49-F238E27FC236}">
                <a16:creationId xmlns:a16="http://schemas.microsoft.com/office/drawing/2014/main" id="{5DEA25D3-B05C-4786-9065-D50729DBC55A}"/>
              </a:ext>
            </a:extLst>
          </p:cNvPr>
          <p:cNvSpPr>
            <a:spLocks noGrp="1"/>
          </p:cNvSpPr>
          <p:nvPr>
            <p:ph type="sldNum" sz="quarter" idx="12"/>
          </p:nvPr>
        </p:nvSpPr>
        <p:spPr/>
        <p:txBody>
          <a:bodyPr/>
          <a:lstStyle/>
          <a:p>
            <a:fld id="{0F1556C4-DFC3-4611-A7CC-780699185E26}" type="slidenum">
              <a:rPr lang="es-ES" smtClean="0"/>
              <a:t>2</a:t>
            </a:fld>
            <a:endParaRPr lang="es-ES"/>
          </a:p>
        </p:txBody>
      </p:sp>
      <p:sp>
        <p:nvSpPr>
          <p:cNvPr id="5" name="Content Placeholder 2">
            <a:extLst>
              <a:ext uri="{FF2B5EF4-FFF2-40B4-BE49-F238E27FC236}">
                <a16:creationId xmlns:a16="http://schemas.microsoft.com/office/drawing/2014/main" id="{F0B6ECF3-8B27-4BD6-B69F-098FB7FB7206}"/>
              </a:ext>
            </a:extLst>
          </p:cNvPr>
          <p:cNvSpPr txBox="1">
            <a:spLocks/>
          </p:cNvSpPr>
          <p:nvPr/>
        </p:nvSpPr>
        <p:spPr>
          <a:xfrm>
            <a:off x="6284003" y="1331559"/>
            <a:ext cx="5250772" cy="502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8"/>
            </a:pPr>
            <a:r>
              <a:rPr lang="en-US" sz="2300" dirty="0"/>
              <a:t>Validation of results</a:t>
            </a:r>
          </a:p>
          <a:p>
            <a:pPr marL="457200" indent="-457200">
              <a:buFont typeface="+mj-lt"/>
              <a:buAutoNum type="arabicPeriod" startAt="8"/>
            </a:pPr>
            <a:r>
              <a:rPr lang="en-GB" sz="2300" dirty="0"/>
              <a:t>More optimized algorithms</a:t>
            </a:r>
          </a:p>
          <a:p>
            <a:pPr marL="457200" indent="-457200">
              <a:buFont typeface="+mj-lt"/>
              <a:buAutoNum type="arabicPeriod" startAt="8"/>
            </a:pPr>
            <a:r>
              <a:rPr lang="en-GB" sz="2300" dirty="0"/>
              <a:t>Further improvements</a:t>
            </a:r>
          </a:p>
          <a:p>
            <a:pPr marL="457200" indent="-457200">
              <a:buFont typeface="+mj-lt"/>
              <a:buAutoNum type="arabicPeriod" startAt="8"/>
            </a:pPr>
            <a:r>
              <a:rPr lang="en-GB" sz="2300" dirty="0"/>
              <a:t>Conclusions  </a:t>
            </a:r>
          </a:p>
          <a:p>
            <a:endParaRPr lang="en-GB" sz="2300" dirty="0"/>
          </a:p>
        </p:txBody>
      </p:sp>
    </p:spTree>
    <p:extLst>
      <p:ext uri="{BB962C8B-B14F-4D97-AF65-F5344CB8AC3E}">
        <p14:creationId xmlns:p14="http://schemas.microsoft.com/office/powerpoint/2010/main" val="155771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7590408" y="5876130"/>
            <a:ext cx="6010181" cy="1325563"/>
          </a:xfrm>
        </p:spPr>
        <p:txBody>
          <a:bodyPr>
            <a:normAutofit/>
          </a:bodyPr>
          <a:lstStyle/>
          <a:p>
            <a:r>
              <a:rPr lang="en-GB" sz="2000" b="1" dirty="0">
                <a:latin typeface="Arial" panose="020B0604020202020204" pitchFamily="34" charset="0"/>
                <a:cs typeface="Arial" panose="020B0604020202020204" pitchFamily="34" charset="0"/>
              </a:rPr>
              <a:t>Parallelization (cont.)</a:t>
            </a:r>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20</a:t>
            </a:fld>
            <a:endParaRPr lang="es-ES"/>
          </a:p>
        </p:txBody>
      </p:sp>
      <p:sp>
        <p:nvSpPr>
          <p:cNvPr id="8" name="CuadroTexto 7">
            <a:extLst>
              <a:ext uri="{FF2B5EF4-FFF2-40B4-BE49-F238E27FC236}">
                <a16:creationId xmlns:a16="http://schemas.microsoft.com/office/drawing/2014/main" id="{4DBF3792-A5D8-4F02-A2BF-970D35F9AA6F}"/>
              </a:ext>
            </a:extLst>
          </p:cNvPr>
          <p:cNvSpPr txBox="1"/>
          <p:nvPr/>
        </p:nvSpPr>
        <p:spPr>
          <a:xfrm>
            <a:off x="125768" y="-297805"/>
            <a:ext cx="6218808" cy="7155805"/>
          </a:xfrm>
          <a:prstGeom prst="rect">
            <a:avLst/>
          </a:prstGeom>
          <a:noFill/>
        </p:spPr>
        <p:txBody>
          <a:bodyPr wrap="square">
            <a:spAutoFit/>
          </a:bodyPr>
          <a:lstStyle/>
          <a:p>
            <a:br>
              <a:rPr lang="es-ES" sz="1800" b="0" dirty="0">
                <a:solidFill>
                  <a:srgbClr val="ABB2BF"/>
                </a:solidFill>
                <a:effectLst/>
                <a:latin typeface="Consolas" panose="020B0609020204030204" pitchFamily="49" charset="0"/>
              </a:rPr>
            </a:br>
            <a:r>
              <a:rPr lang="es-ES" sz="900" b="0" dirty="0" err="1">
                <a:solidFill>
                  <a:srgbClr val="C678DD"/>
                </a:solidFill>
                <a:effectLst/>
                <a:latin typeface="Consolas" panose="020B0609020204030204" pitchFamily="49" charset="0"/>
              </a:rPr>
              <a:t>void</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NBody</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double</a:t>
            </a:r>
            <a:r>
              <a:rPr lang="es-ES" sz="900" b="0" dirty="0">
                <a:solidFill>
                  <a:srgbClr val="E06C75"/>
                </a:solidFill>
                <a:effectLst/>
                <a:latin typeface="Consolas" panose="020B0609020204030204" pitchFamily="49" charset="0"/>
              </a:rPr>
              <a:t> </a:t>
            </a:r>
            <a:r>
              <a:rPr lang="es-ES" sz="900" b="0" i="1" dirty="0">
                <a:solidFill>
                  <a:srgbClr val="E06C75"/>
                </a:solidFill>
                <a:effectLst/>
                <a:latin typeface="Consolas" panose="020B0609020204030204" pitchFamily="49" charset="0"/>
              </a:rPr>
              <a:t>t</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E06C75"/>
                </a:solidFill>
                <a:effectLst/>
                <a:latin typeface="Consolas" panose="020B0609020204030204" pitchFamily="49" charset="0"/>
              </a:rPr>
              <a:t> </a:t>
            </a:r>
            <a:r>
              <a:rPr lang="es-ES" sz="900" b="0" i="1" dirty="0">
                <a:solidFill>
                  <a:srgbClr val="E06C75"/>
                </a:solidFill>
                <a:effectLst/>
                <a:latin typeface="Consolas" panose="020B0609020204030204" pitchFamily="49" charset="0"/>
              </a:rPr>
              <a:t>n</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E06C75"/>
                </a:solidFill>
                <a:effectLst/>
                <a:latin typeface="Consolas" panose="020B0609020204030204" pitchFamily="49" charset="0"/>
              </a:rPr>
              <a:t> </a:t>
            </a:r>
            <a:r>
              <a:rPr lang="es-ES" sz="900" b="0" i="1" dirty="0" err="1">
                <a:solidFill>
                  <a:srgbClr val="E06C75"/>
                </a:solidFill>
                <a:effectLst/>
                <a:latin typeface="Consolas" panose="020B0609020204030204" pitchFamily="49" charset="0"/>
              </a:rPr>
              <a:t>varp</a:t>
            </a:r>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Body</a:t>
            </a:r>
            <a:r>
              <a:rPr lang="es-ES" sz="900" b="0" i="1" dirty="0">
                <a:solidFill>
                  <a:srgbClr val="7F848E"/>
                </a:solidFill>
                <a:effectLst/>
                <a:latin typeface="Consolas" panose="020B0609020204030204" pitchFamily="49" charset="0"/>
              </a:rPr>
              <a:t> 1: </a:t>
            </a:r>
            <a:r>
              <a:rPr lang="es-ES" sz="900" b="0" i="1" dirty="0" err="1">
                <a:solidFill>
                  <a:srgbClr val="7F848E"/>
                </a:solidFill>
                <a:effectLst/>
                <a:latin typeface="Consolas" panose="020B0609020204030204" pitchFamily="49" charset="0"/>
              </a:rPr>
              <a:t>Perturbated</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[0] = </a:t>
            </a:r>
            <a:r>
              <a:rPr lang="es-ES" sz="900" b="0" i="1" dirty="0" err="1">
                <a:solidFill>
                  <a:srgbClr val="7F848E"/>
                </a:solidFill>
                <a:effectLst/>
                <a:latin typeface="Consolas" panose="020B0609020204030204" pitchFamily="49" charset="0"/>
              </a:rPr>
              <a:t>rx</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[3] = </a:t>
            </a:r>
            <a:r>
              <a:rPr lang="es-ES" sz="900" b="0" i="1" dirty="0" err="1">
                <a:solidFill>
                  <a:srgbClr val="7F848E"/>
                </a:solidFill>
                <a:effectLst/>
                <a:latin typeface="Consolas" panose="020B0609020204030204" pitchFamily="49" charset="0"/>
              </a:rPr>
              <a:t>vx</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 = </a:t>
            </a:r>
            <a:r>
              <a:rPr lang="es-ES" sz="900" b="0" i="1" dirty="0" err="1">
                <a:solidFill>
                  <a:srgbClr val="7F848E"/>
                </a:solidFill>
                <a:effectLst/>
                <a:latin typeface="Consolas" panose="020B0609020204030204" pitchFamily="49" charset="0"/>
              </a:rPr>
              <a:t>ry</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[4] = </a:t>
            </a:r>
            <a:r>
              <a:rPr lang="es-ES" sz="900" b="0" i="1" dirty="0" err="1">
                <a:solidFill>
                  <a:srgbClr val="7F848E"/>
                </a:solidFill>
                <a:effectLst/>
                <a:latin typeface="Consolas" panose="020B0609020204030204" pitchFamily="49" charset="0"/>
              </a:rPr>
              <a:t>vy</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[2] = </a:t>
            </a:r>
            <a:r>
              <a:rPr lang="es-ES" sz="900" b="0" i="1" dirty="0" err="1">
                <a:solidFill>
                  <a:srgbClr val="7F848E"/>
                </a:solidFill>
                <a:effectLst/>
                <a:latin typeface="Consolas" panose="020B0609020204030204" pitchFamily="49" charset="0"/>
              </a:rPr>
              <a:t>rz</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[5] = </a:t>
            </a:r>
            <a:r>
              <a:rPr lang="es-ES" sz="900" b="0" i="1" dirty="0" err="1">
                <a:solidFill>
                  <a:srgbClr val="7F848E"/>
                </a:solidFill>
                <a:effectLst/>
                <a:latin typeface="Consolas" panose="020B0609020204030204" pitchFamily="49" charset="0"/>
              </a:rPr>
              <a:t>vz</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Body</a:t>
            </a:r>
            <a:r>
              <a:rPr lang="es-ES" sz="900" b="0" i="1" dirty="0">
                <a:solidFill>
                  <a:srgbClr val="7F848E"/>
                </a:solidFill>
                <a:effectLst/>
                <a:latin typeface="Consolas" panose="020B0609020204030204" pitchFamily="49" charset="0"/>
              </a:rPr>
              <a:t> 2: </a:t>
            </a:r>
            <a:r>
              <a:rPr lang="es-ES" sz="900" b="0" i="1" dirty="0" err="1">
                <a:solidFill>
                  <a:srgbClr val="7F848E"/>
                </a:solidFill>
                <a:effectLst/>
                <a:latin typeface="Consolas" panose="020B0609020204030204" pitchFamily="49" charset="0"/>
              </a:rPr>
              <a:t>Perturber</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[6] = </a:t>
            </a:r>
            <a:r>
              <a:rPr lang="es-ES" sz="900" b="0" i="1" dirty="0" err="1">
                <a:solidFill>
                  <a:srgbClr val="7F848E"/>
                </a:solidFill>
                <a:effectLst/>
                <a:latin typeface="Consolas" panose="020B0609020204030204" pitchFamily="49" charset="0"/>
              </a:rPr>
              <a:t>rx</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[9]  = </a:t>
            </a:r>
            <a:r>
              <a:rPr lang="es-ES" sz="900" b="0" i="1" dirty="0" err="1">
                <a:solidFill>
                  <a:srgbClr val="7F848E"/>
                </a:solidFill>
                <a:effectLst/>
                <a:latin typeface="Consolas" panose="020B0609020204030204" pitchFamily="49" charset="0"/>
              </a:rPr>
              <a:t>vx</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[7] = </a:t>
            </a:r>
            <a:r>
              <a:rPr lang="es-ES" sz="900" b="0" i="1" dirty="0" err="1">
                <a:solidFill>
                  <a:srgbClr val="7F848E"/>
                </a:solidFill>
                <a:effectLst/>
                <a:latin typeface="Consolas" panose="020B0609020204030204" pitchFamily="49" charset="0"/>
              </a:rPr>
              <a:t>ry</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[10] = </a:t>
            </a:r>
            <a:r>
              <a:rPr lang="es-ES" sz="900" b="0" i="1" dirty="0" err="1">
                <a:solidFill>
                  <a:srgbClr val="7F848E"/>
                </a:solidFill>
                <a:effectLst/>
                <a:latin typeface="Consolas" panose="020B0609020204030204" pitchFamily="49" charset="0"/>
              </a:rPr>
              <a:t>vy</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[8] = </a:t>
            </a:r>
            <a:r>
              <a:rPr lang="es-ES" sz="900" b="0" i="1" dirty="0" err="1">
                <a:solidFill>
                  <a:srgbClr val="7F848E"/>
                </a:solidFill>
                <a:effectLst/>
                <a:latin typeface="Consolas" panose="020B0609020204030204" pitchFamily="49" charset="0"/>
              </a:rPr>
              <a:t>rz</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[11] = </a:t>
            </a:r>
            <a:r>
              <a:rPr lang="es-ES" sz="900" b="0" i="1" dirty="0" err="1">
                <a:solidFill>
                  <a:srgbClr val="7F848E"/>
                </a:solidFill>
                <a:effectLst/>
                <a:latin typeface="Consolas" panose="020B0609020204030204" pitchFamily="49" charset="0"/>
              </a:rPr>
              <a:t>vz</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Body</a:t>
            </a:r>
            <a:r>
              <a:rPr lang="es-ES" sz="900" b="0" i="1" dirty="0">
                <a:solidFill>
                  <a:srgbClr val="7F848E"/>
                </a:solidFill>
                <a:effectLst/>
                <a:latin typeface="Consolas" panose="020B0609020204030204" pitchFamily="49" charset="0"/>
              </a:rPr>
              <a:t> 3: </a:t>
            </a:r>
            <a:r>
              <a:rPr lang="es-ES" sz="900" b="0" i="1" dirty="0" err="1">
                <a:solidFill>
                  <a:srgbClr val="7F848E"/>
                </a:solidFill>
                <a:effectLst/>
                <a:latin typeface="Consolas" panose="020B0609020204030204" pitchFamily="49" charset="0"/>
              </a:rPr>
              <a:t>Perturber</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[12] = </a:t>
            </a:r>
            <a:r>
              <a:rPr lang="es-ES" sz="900" b="0" i="1" dirty="0" err="1">
                <a:solidFill>
                  <a:srgbClr val="7F848E"/>
                </a:solidFill>
                <a:effectLst/>
                <a:latin typeface="Consolas" panose="020B0609020204030204" pitchFamily="49" charset="0"/>
              </a:rPr>
              <a:t>rx</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[15] = </a:t>
            </a:r>
            <a:r>
              <a:rPr lang="es-ES" sz="900" b="0" i="1" dirty="0" err="1">
                <a:solidFill>
                  <a:srgbClr val="7F848E"/>
                </a:solidFill>
                <a:effectLst/>
                <a:latin typeface="Consolas" panose="020B0609020204030204" pitchFamily="49" charset="0"/>
              </a:rPr>
              <a:t>vx</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[13] = </a:t>
            </a:r>
            <a:r>
              <a:rPr lang="es-ES" sz="900" b="0" i="1" dirty="0" err="1">
                <a:solidFill>
                  <a:srgbClr val="7F848E"/>
                </a:solidFill>
                <a:effectLst/>
                <a:latin typeface="Consolas" panose="020B0609020204030204" pitchFamily="49" charset="0"/>
              </a:rPr>
              <a:t>ry</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[16] = </a:t>
            </a:r>
            <a:r>
              <a:rPr lang="es-ES" sz="900" b="0" i="1" dirty="0" err="1">
                <a:solidFill>
                  <a:srgbClr val="7F848E"/>
                </a:solidFill>
                <a:effectLst/>
                <a:latin typeface="Consolas" panose="020B0609020204030204" pitchFamily="49" charset="0"/>
              </a:rPr>
              <a:t>vy</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[14] = </a:t>
            </a:r>
            <a:r>
              <a:rPr lang="es-ES" sz="900" b="0" i="1" dirty="0" err="1">
                <a:solidFill>
                  <a:srgbClr val="7F848E"/>
                </a:solidFill>
                <a:effectLst/>
                <a:latin typeface="Consolas" panose="020B0609020204030204" pitchFamily="49" charset="0"/>
              </a:rPr>
              <a:t>rz</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[17] = </a:t>
            </a:r>
            <a:r>
              <a:rPr lang="es-ES" sz="900" b="0" i="1" dirty="0" err="1">
                <a:solidFill>
                  <a:srgbClr val="7F848E"/>
                </a:solidFill>
                <a:effectLst/>
                <a:latin typeface="Consolas" panose="020B0609020204030204" pitchFamily="49" charset="0"/>
              </a:rPr>
              <a:t>vz</a:t>
            </a:r>
            <a:endParaRPr lang="es-ES" sz="900" b="0" dirty="0">
              <a:solidFill>
                <a:srgbClr val="ABB2BF"/>
              </a:solidFill>
              <a:effectLst/>
              <a:latin typeface="Consolas" panose="020B0609020204030204" pitchFamily="49" charset="0"/>
            </a:endParaRPr>
          </a:p>
          <a:p>
            <a:r>
              <a:rPr lang="es-ES" sz="900" b="0" i="1" dirty="0">
                <a:solidFill>
                  <a:srgbClr val="7F848E"/>
                </a:solidFill>
                <a:effectLst/>
                <a:latin typeface="Consolas" panose="020B0609020204030204" pitchFamily="49" charset="0"/>
              </a:rPr>
              <a:t>    */</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varp</a:t>
            </a:r>
            <a:r>
              <a:rPr lang="es-ES" sz="900" b="0" i="1" dirty="0">
                <a:solidFill>
                  <a:srgbClr val="7F848E"/>
                </a:solidFill>
                <a:effectLst/>
                <a:latin typeface="Consolas" panose="020B0609020204030204" pitchFamily="49" charset="0"/>
              </a:rPr>
              <a:t> = prime (</a:t>
            </a:r>
            <a:r>
              <a:rPr lang="es-ES" sz="900" b="0" i="1" dirty="0" err="1">
                <a:solidFill>
                  <a:srgbClr val="7F848E"/>
                </a:solidFill>
                <a:effectLst/>
                <a:latin typeface="Consolas" panose="020B0609020204030204" pitchFamily="49" charset="0"/>
              </a:rPr>
              <a:t>derivative</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of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 | </a:t>
            </a:r>
            <a:r>
              <a:rPr lang="es-ES" sz="900" b="0" i="1" dirty="0" err="1">
                <a:solidFill>
                  <a:srgbClr val="7F848E"/>
                </a:solidFill>
                <a:effectLst/>
                <a:latin typeface="Consolas" panose="020B0609020204030204" pitchFamily="49" charset="0"/>
              </a:rPr>
              <a:t>var</a:t>
            </a:r>
            <a:r>
              <a:rPr lang="es-ES" sz="900" b="0" i="1" dirty="0">
                <a:solidFill>
                  <a:srgbClr val="7F848E"/>
                </a:solidFill>
                <a:effectLst/>
                <a:latin typeface="Consolas" panose="020B0609020204030204" pitchFamily="49" charset="0"/>
              </a:rPr>
              <a:t> prime)</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for</a:t>
            </a:r>
            <a:r>
              <a:rPr lang="es-ES" sz="900" b="0" i="1" dirty="0">
                <a:solidFill>
                  <a:srgbClr val="7F848E"/>
                </a:solidFill>
                <a:effectLst/>
                <a:latin typeface="Consolas" panose="020B0609020204030204" pitchFamily="49" charset="0"/>
              </a:rPr>
              <a:t> error </a:t>
            </a:r>
            <a:r>
              <a:rPr lang="es-ES" sz="900" b="0" i="1" dirty="0" err="1">
                <a:solidFill>
                  <a:srgbClr val="7F848E"/>
                </a:solidFill>
                <a:effectLst/>
                <a:latin typeface="Consolas" panose="020B0609020204030204" pitchFamily="49" charset="0"/>
              </a:rPr>
              <a:t>checking</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ABB2BF"/>
                </a:solidFill>
                <a:effectLst/>
                <a:latin typeface="Consolas" panose="020B0609020204030204" pitchFamily="49" charset="0"/>
              </a:rPr>
              <a:t>MPI_Status</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st</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start</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malloc</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61AFEF"/>
                </a:solidFill>
                <a:effectLst/>
                <a:latin typeface="Consolas" panose="020B0609020204030204" pitchFamily="49" charset="0"/>
              </a:rPr>
              <a:t>NBODY</a:t>
            </a:r>
            <a:r>
              <a:rPr lang="es-ES" sz="900" b="0" dirty="0">
                <a:solidFill>
                  <a:srgbClr val="C678DD"/>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sizeof</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if</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vectors</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of</a:t>
            </a:r>
            <a:r>
              <a:rPr lang="es-ES" sz="900" b="0" i="1" dirty="0">
                <a:solidFill>
                  <a:srgbClr val="7F848E"/>
                </a:solidFill>
                <a:effectLst/>
                <a:latin typeface="Consolas" panose="020B0609020204030204" pitchFamily="49" charset="0"/>
              </a:rPr>
              <a:t> positions</a:t>
            </a:r>
            <a:endParaRPr lang="es-ES" sz="900" b="0" dirty="0">
              <a:solidFill>
                <a:srgbClr val="ABB2BF"/>
              </a:solidFill>
              <a:effectLst/>
              <a:latin typeface="Consolas" panose="020B0609020204030204" pitchFamily="49" charset="0"/>
            </a:endParaRPr>
          </a:p>
          <a:p>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malloc</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sizeof</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body</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body</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MPI_Ssend</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MPI_DOUBLE,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 MPI_COMM_WORLD);</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send</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free</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pos</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MPI_Recv</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61AFEF"/>
                </a:solidFill>
                <a:effectLst/>
                <a:latin typeface="Consolas" panose="020B0609020204030204" pitchFamily="49" charset="0"/>
              </a:rPr>
              <a:t>NBODY</a:t>
            </a:r>
            <a:r>
              <a:rPr lang="es-ES" sz="900" b="0" dirty="0">
                <a:solidFill>
                  <a:srgbClr val="ABB2BF"/>
                </a:solidFill>
                <a:effectLst/>
                <a:latin typeface="Consolas" panose="020B0609020204030204" pitchFamily="49" charset="0"/>
              </a:rPr>
              <a:t>, MPI_DOUBLE,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proc</a:t>
            </a:r>
            <a:r>
              <a:rPr lang="es-ES" sz="900" b="0" dirty="0">
                <a:solidFill>
                  <a:srgbClr val="ABB2BF"/>
                </a:solidFill>
                <a:effectLst/>
                <a:latin typeface="Consolas" panose="020B0609020204030204" pitchFamily="49" charset="0"/>
              </a:rPr>
              <a:t>(), MPI_COMM_WORLD, </a:t>
            </a:r>
            <a:r>
              <a:rPr lang="es-ES" sz="900" b="0" dirty="0">
                <a:solidFill>
                  <a:srgbClr val="C678DD"/>
                </a:solidFill>
                <a:effectLst/>
                <a:latin typeface="Consolas" panose="020B0609020204030204" pitchFamily="49" charset="0"/>
              </a:rPr>
              <a:t>&amp;</a:t>
            </a:r>
            <a:r>
              <a:rPr lang="es-ES" sz="900" b="0" dirty="0" err="1">
                <a:solidFill>
                  <a:srgbClr val="E06C75"/>
                </a:solidFill>
                <a:effectLst/>
                <a:latin typeface="Consolas" panose="020B0609020204030204" pitchFamily="49" charset="0"/>
              </a:rPr>
              <a:t>st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receive</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p:txBody>
      </p:sp>
      <p:sp>
        <p:nvSpPr>
          <p:cNvPr id="9" name="CuadroTexto 8">
            <a:extLst>
              <a:ext uri="{FF2B5EF4-FFF2-40B4-BE49-F238E27FC236}">
                <a16:creationId xmlns:a16="http://schemas.microsoft.com/office/drawing/2014/main" id="{D91B9B56-5A00-493B-B7CD-9B01C7DA769B}"/>
              </a:ext>
            </a:extLst>
          </p:cNvPr>
          <p:cNvSpPr txBox="1"/>
          <p:nvPr/>
        </p:nvSpPr>
        <p:spPr>
          <a:xfrm>
            <a:off x="6344576" y="136525"/>
            <a:ext cx="5343617" cy="4801314"/>
          </a:xfrm>
          <a:prstGeom prst="rect">
            <a:avLst/>
          </a:prstGeom>
          <a:noFill/>
        </p:spPr>
        <p:txBody>
          <a:bodyPr wrap="square">
            <a:spAutoFit/>
          </a:bodyPr>
          <a:lstStyle/>
          <a:p>
            <a:r>
              <a:rPr lang="es-ES" sz="1800" b="0" dirty="0">
                <a:solidFill>
                  <a:srgbClr val="ABB2BF"/>
                </a:solidFill>
                <a:effectLst/>
                <a:latin typeface="Consolas" panose="020B0609020204030204" pitchFamily="49" charset="0"/>
              </a:rPr>
              <a:t>   </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else</a:t>
            </a:r>
            <a:r>
              <a:rPr lang="es-ES" sz="900" b="0" dirty="0">
                <a:solidFill>
                  <a:srgbClr val="ABB2BF"/>
                </a:solidFill>
                <a:effectLst/>
                <a:latin typeface="Consolas" panose="020B0609020204030204" pitchFamily="49" charset="0"/>
              </a:rPr>
              <a:t> {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If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rank</a:t>
            </a:r>
            <a:r>
              <a:rPr lang="es-ES" sz="900" b="0" i="1" dirty="0">
                <a:solidFill>
                  <a:srgbClr val="7F848E"/>
                </a:solidFill>
                <a:effectLst/>
                <a:latin typeface="Consolas" panose="020B0609020204030204" pitchFamily="49" charset="0"/>
              </a:rPr>
              <a:t> == 0</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var_loc</a:t>
            </a:r>
            <a:r>
              <a:rPr lang="es-ES" sz="900" b="0" i="1" dirty="0">
                <a:solidFill>
                  <a:srgbClr val="7F848E"/>
                </a:solidFill>
                <a:effectLst/>
                <a:latin typeface="Consolas" panose="020B0609020204030204" pitchFamily="49" charset="0"/>
              </a:rPr>
              <a:t> = (</a:t>
            </a:r>
            <a:r>
              <a:rPr lang="es-ES" sz="900" b="0" i="1" dirty="0" err="1">
                <a:solidFill>
                  <a:srgbClr val="7F848E"/>
                </a:solidFill>
                <a:effectLst/>
                <a:latin typeface="Consolas" panose="020B0609020204030204" pitchFamily="49" charset="0"/>
              </a:rPr>
              <a:t>double</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malloc</a:t>
            </a:r>
            <a:r>
              <a:rPr lang="es-ES" sz="900" b="0" i="1" dirty="0">
                <a:solidFill>
                  <a:srgbClr val="7F848E"/>
                </a:solidFill>
                <a:effectLst/>
                <a:latin typeface="Consolas" panose="020B0609020204030204" pitchFamily="49" charset="0"/>
              </a:rPr>
              <a:t>(3*(BODIES(1))*</a:t>
            </a:r>
            <a:r>
              <a:rPr lang="es-ES" sz="900" b="0" i="1" dirty="0" err="1">
                <a:solidFill>
                  <a:srgbClr val="7F848E"/>
                </a:solidFill>
                <a:effectLst/>
                <a:latin typeface="Consolas" panose="020B0609020204030204" pitchFamily="49" charset="0"/>
              </a:rPr>
              <a:t>sizeof</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double</a:t>
            </a:r>
            <a:r>
              <a:rPr lang="es-ES" sz="900" b="0" i="1" dirty="0">
                <a:solidFill>
                  <a:srgbClr val="7F848E"/>
                </a:solidFill>
                <a:effectLst/>
                <a:latin typeface="Consolas" panose="020B0609020204030204" pitchFamily="49" charset="0"/>
              </a:rPr>
              <a:t>));</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y_counter</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malloc</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sizeof</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var_loc</a:t>
            </a:r>
            <a:r>
              <a:rPr lang="es-ES" sz="900" b="0" i="1" dirty="0">
                <a:solidFill>
                  <a:srgbClr val="7F848E"/>
                </a:solidFill>
                <a:effectLst/>
                <a:latin typeface="Consolas" panose="020B0609020204030204" pitchFamily="49" charset="0"/>
              </a:rPr>
              <a:t> = </a:t>
            </a:r>
            <a:r>
              <a:rPr lang="es-ES" sz="900" b="0" i="1" dirty="0" err="1">
                <a:solidFill>
                  <a:srgbClr val="7F848E"/>
                </a:solidFill>
                <a:effectLst/>
                <a:latin typeface="Consolas" panose="020B0609020204030204" pitchFamily="49" charset="0"/>
              </a:rPr>
              <a:t>realloc</a:t>
            </a:r>
            <a:r>
              <a:rPr lang="es-ES" sz="900" b="0" i="1" dirty="0">
                <a:solidFill>
                  <a:srgbClr val="7F848E"/>
                </a:solidFill>
                <a:effectLst/>
                <a:latin typeface="Consolas" panose="020B0609020204030204" pitchFamily="49" charset="0"/>
              </a:rPr>
              <a:t>(var_loc,3*(BODIES(</a:t>
            </a:r>
            <a:r>
              <a:rPr lang="es-ES" sz="900" b="0" i="1" dirty="0" err="1">
                <a:solidFill>
                  <a:srgbClr val="7F848E"/>
                </a:solidFill>
                <a:effectLst/>
                <a:latin typeface="Consolas" panose="020B0609020204030204" pitchFamily="49" charset="0"/>
              </a:rPr>
              <a:t>xproc</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sizeof</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double</a:t>
            </a:r>
            <a:r>
              <a:rPr lang="es-ES" sz="900" b="0" i="1" dirty="0">
                <a:solidFill>
                  <a:srgbClr val="7F848E"/>
                </a:solidFill>
                <a:effectLst/>
                <a:latin typeface="Consolas" panose="020B0609020204030204" pitchFamily="49" charset="0"/>
              </a:rPr>
              <a:t>));</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MPI_Recv</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MPI_DOUBLE,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 MPI_COMM_WORLD, </a:t>
            </a:r>
            <a:r>
              <a:rPr lang="es-ES" sz="900" b="0" dirty="0">
                <a:solidFill>
                  <a:srgbClr val="C678DD"/>
                </a:solidFill>
                <a:effectLst/>
                <a:latin typeface="Consolas" panose="020B0609020204030204" pitchFamily="49" charset="0"/>
              </a:rPr>
              <a:t>&amp;</a:t>
            </a:r>
            <a:r>
              <a:rPr lang="es-ES" sz="900" b="0" dirty="0" err="1">
                <a:solidFill>
                  <a:srgbClr val="E06C75"/>
                </a:solidFill>
                <a:effectLst/>
                <a:latin typeface="Consolas" panose="020B0609020204030204" pitchFamily="49" charset="0"/>
              </a:rPr>
              <a:t>st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receive</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free</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MPI_Ssend</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61AFEF"/>
                </a:solidFill>
                <a:effectLst/>
                <a:latin typeface="Consolas" panose="020B0609020204030204" pitchFamily="49" charset="0"/>
              </a:rPr>
              <a:t>NBODY</a:t>
            </a:r>
            <a:r>
              <a:rPr lang="es-ES" sz="900" b="0" dirty="0">
                <a:solidFill>
                  <a:srgbClr val="ABB2BF"/>
                </a:solidFill>
                <a:effectLst/>
                <a:latin typeface="Consolas" panose="020B0609020204030204" pitchFamily="49" charset="0"/>
              </a:rPr>
              <a:t>,MPI_DOUBLE,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MPI_COMM_WORLD);</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send</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151268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0" y="-346231"/>
            <a:ext cx="6010181" cy="1325563"/>
          </a:xfrm>
        </p:spPr>
        <p:txBody>
          <a:bodyPr>
            <a:normAutofit/>
          </a:bodyPr>
          <a:lstStyle/>
          <a:p>
            <a:r>
              <a:rPr lang="en-GB" sz="2000" b="1" dirty="0">
                <a:latin typeface="Arial" panose="020B0604020202020204" pitchFamily="34" charset="0"/>
                <a:cs typeface="Arial" panose="020B0604020202020204" pitchFamily="34" charset="0"/>
              </a:rPr>
              <a:t>Parallelization (cont.)</a:t>
            </a:r>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21</a:t>
            </a:fld>
            <a:endParaRPr lang="es-ES"/>
          </a:p>
        </p:txBody>
      </p:sp>
      <p:sp>
        <p:nvSpPr>
          <p:cNvPr id="6" name="CuadroTexto 5">
            <a:extLst>
              <a:ext uri="{FF2B5EF4-FFF2-40B4-BE49-F238E27FC236}">
                <a16:creationId xmlns:a16="http://schemas.microsoft.com/office/drawing/2014/main" id="{27D27177-D37A-4204-AA5B-88FA74C1F0C9}"/>
              </a:ext>
            </a:extLst>
          </p:cNvPr>
          <p:cNvSpPr txBox="1"/>
          <p:nvPr/>
        </p:nvSpPr>
        <p:spPr>
          <a:xfrm>
            <a:off x="254494" y="656948"/>
            <a:ext cx="5343617" cy="4801314"/>
          </a:xfrm>
          <a:prstGeom prst="rect">
            <a:avLst/>
          </a:prstGeom>
          <a:noFill/>
        </p:spPr>
        <p:txBody>
          <a:bodyPr wrap="square">
            <a:spAutoFit/>
          </a:bodyPr>
          <a:lstStyle/>
          <a:p>
            <a:r>
              <a:rPr lang="es-ES" sz="1800" b="0" dirty="0">
                <a:solidFill>
                  <a:srgbClr val="ABB2BF"/>
                </a:solidFill>
                <a:effectLst/>
                <a:latin typeface="Consolas" panose="020B0609020204030204" pitchFamily="49" charset="0"/>
              </a:rPr>
              <a:t>   </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else</a:t>
            </a:r>
            <a:r>
              <a:rPr lang="es-ES" sz="900" b="0" dirty="0">
                <a:solidFill>
                  <a:srgbClr val="ABB2BF"/>
                </a:solidFill>
                <a:effectLst/>
                <a:latin typeface="Consolas" panose="020B0609020204030204" pitchFamily="49" charset="0"/>
              </a:rPr>
              <a:t> {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If</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rank</a:t>
            </a:r>
            <a:r>
              <a:rPr lang="es-ES" sz="900" b="0" i="1" dirty="0">
                <a:solidFill>
                  <a:srgbClr val="7F848E"/>
                </a:solidFill>
                <a:effectLst/>
                <a:latin typeface="Consolas" panose="020B0609020204030204" pitchFamily="49" charset="0"/>
              </a:rPr>
              <a:t> == 0</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var_loc</a:t>
            </a:r>
            <a:r>
              <a:rPr lang="es-ES" sz="900" b="0" i="1" dirty="0">
                <a:solidFill>
                  <a:srgbClr val="7F848E"/>
                </a:solidFill>
                <a:effectLst/>
                <a:latin typeface="Consolas" panose="020B0609020204030204" pitchFamily="49" charset="0"/>
              </a:rPr>
              <a:t> = (</a:t>
            </a:r>
            <a:r>
              <a:rPr lang="es-ES" sz="900" b="0" i="1" dirty="0" err="1">
                <a:solidFill>
                  <a:srgbClr val="7F848E"/>
                </a:solidFill>
                <a:effectLst/>
                <a:latin typeface="Consolas" panose="020B0609020204030204" pitchFamily="49" charset="0"/>
              </a:rPr>
              <a:t>double</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malloc</a:t>
            </a:r>
            <a:r>
              <a:rPr lang="es-ES" sz="900" b="0" i="1" dirty="0">
                <a:solidFill>
                  <a:srgbClr val="7F848E"/>
                </a:solidFill>
                <a:effectLst/>
                <a:latin typeface="Consolas" panose="020B0609020204030204" pitchFamily="49" charset="0"/>
              </a:rPr>
              <a:t>(3*(BODIES(1))*</a:t>
            </a:r>
            <a:r>
              <a:rPr lang="es-ES" sz="900" b="0" i="1" dirty="0" err="1">
                <a:solidFill>
                  <a:srgbClr val="7F848E"/>
                </a:solidFill>
                <a:effectLst/>
                <a:latin typeface="Consolas" panose="020B0609020204030204" pitchFamily="49" charset="0"/>
              </a:rPr>
              <a:t>sizeof</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double</a:t>
            </a:r>
            <a:r>
              <a:rPr lang="es-ES" sz="900" b="0" i="1" dirty="0">
                <a:solidFill>
                  <a:srgbClr val="7F848E"/>
                </a:solidFill>
                <a:effectLst/>
                <a:latin typeface="Consolas" panose="020B0609020204030204" pitchFamily="49" charset="0"/>
              </a:rPr>
              <a:t>));</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y_counter</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VAR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y_counter</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2</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double</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err="1">
                <a:solidFill>
                  <a:srgbClr val="61AFEF"/>
                </a:solidFill>
                <a:effectLst/>
                <a:latin typeface="Consolas" panose="020B0609020204030204" pitchFamily="49" charset="0"/>
              </a:rPr>
              <a:t>malloc</a:t>
            </a:r>
            <a:r>
              <a:rPr lang="es-ES" sz="900" b="0" dirty="0">
                <a:solidFill>
                  <a:srgbClr val="ABB2BF"/>
                </a:solidFill>
                <a:effectLst/>
                <a:latin typeface="Consolas" panose="020B0609020204030204" pitchFamily="49" charset="0"/>
              </a:rPr>
              <a:t>(</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a:t>
            </a:r>
            <a:r>
              <a:rPr lang="es-ES" sz="900" b="0" dirty="0">
                <a:solidFill>
                  <a:srgbClr val="C678DD"/>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sizeof</a:t>
            </a:r>
            <a:r>
              <a:rPr lang="es-ES" sz="900" b="0" dirty="0">
                <a:solidFill>
                  <a:srgbClr val="ABB2BF"/>
                </a:solidFill>
                <a:effectLst/>
                <a:latin typeface="Consolas" panose="020B0609020204030204" pitchFamily="49" charset="0"/>
              </a:rPr>
              <a:t>(</a:t>
            </a:r>
            <a:r>
              <a:rPr lang="es-ES" sz="900" b="0" dirty="0" err="1">
                <a:solidFill>
                  <a:srgbClr val="C678DD"/>
                </a:solidFill>
                <a:effectLst/>
                <a:latin typeface="Consolas" panose="020B0609020204030204" pitchFamily="49" charset="0"/>
              </a:rPr>
              <a:t>double</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i="1" dirty="0">
                <a:solidFill>
                  <a:srgbClr val="7F848E"/>
                </a:solidFill>
                <a:effectLst/>
                <a:latin typeface="Consolas" panose="020B0609020204030204" pitchFamily="49" charset="0"/>
              </a:rPr>
              <a:t>// </a:t>
            </a:r>
            <a:r>
              <a:rPr lang="es-ES" sz="900" b="0" i="1" dirty="0" err="1">
                <a:solidFill>
                  <a:srgbClr val="7F848E"/>
                </a:solidFill>
                <a:effectLst/>
                <a:latin typeface="Consolas" panose="020B0609020204030204" pitchFamily="49" charset="0"/>
              </a:rPr>
              <a:t>var_loc</a:t>
            </a:r>
            <a:r>
              <a:rPr lang="es-ES" sz="900" b="0" i="1" dirty="0">
                <a:solidFill>
                  <a:srgbClr val="7F848E"/>
                </a:solidFill>
                <a:effectLst/>
                <a:latin typeface="Consolas" panose="020B0609020204030204" pitchFamily="49" charset="0"/>
              </a:rPr>
              <a:t> = </a:t>
            </a:r>
            <a:r>
              <a:rPr lang="es-ES" sz="900" b="0" i="1" dirty="0" err="1">
                <a:solidFill>
                  <a:srgbClr val="7F848E"/>
                </a:solidFill>
                <a:effectLst/>
                <a:latin typeface="Consolas" panose="020B0609020204030204" pitchFamily="49" charset="0"/>
              </a:rPr>
              <a:t>realloc</a:t>
            </a:r>
            <a:r>
              <a:rPr lang="es-ES" sz="900" b="0" i="1" dirty="0">
                <a:solidFill>
                  <a:srgbClr val="7F848E"/>
                </a:solidFill>
                <a:effectLst/>
                <a:latin typeface="Consolas" panose="020B0609020204030204" pitchFamily="49" charset="0"/>
              </a:rPr>
              <a:t>(var_loc,3*(BODIES(</a:t>
            </a:r>
            <a:r>
              <a:rPr lang="es-ES" sz="900" b="0" i="1" dirty="0" err="1">
                <a:solidFill>
                  <a:srgbClr val="7F848E"/>
                </a:solidFill>
                <a:effectLst/>
                <a:latin typeface="Consolas" panose="020B0609020204030204" pitchFamily="49" charset="0"/>
              </a:rPr>
              <a:t>xproc</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sizeof</a:t>
            </a:r>
            <a:r>
              <a:rPr lang="es-ES" sz="900" b="0" i="1" dirty="0">
                <a:solidFill>
                  <a:srgbClr val="7F848E"/>
                </a:solidFill>
                <a:effectLst/>
                <a:latin typeface="Consolas" panose="020B0609020204030204" pitchFamily="49" charset="0"/>
              </a:rPr>
              <a:t>(</a:t>
            </a:r>
            <a:r>
              <a:rPr lang="es-ES" sz="900" b="0" i="1" dirty="0" err="1">
                <a:solidFill>
                  <a:srgbClr val="7F848E"/>
                </a:solidFill>
                <a:effectLst/>
                <a:latin typeface="Consolas" panose="020B0609020204030204" pitchFamily="49" charset="0"/>
              </a:rPr>
              <a:t>double</a:t>
            </a:r>
            <a:r>
              <a:rPr lang="es-ES" sz="900" b="0" i="1" dirty="0">
                <a:solidFill>
                  <a:srgbClr val="7F848E"/>
                </a:solidFill>
                <a:effectLst/>
                <a:latin typeface="Consolas" panose="020B0609020204030204" pitchFamily="49" charset="0"/>
              </a:rPr>
              <a:t>));</a:t>
            </a:r>
            <a:endParaRPr lang="es-ES" sz="900" b="0" dirty="0">
              <a:solidFill>
                <a:srgbClr val="ABB2BF"/>
              </a:solidFill>
              <a:effectLst/>
              <a:latin typeface="Consolas" panose="020B0609020204030204" pitchFamily="49" charset="0"/>
            </a:endParaRP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MPI_Recv</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MPI_DOUBLE,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nproc</a:t>
            </a:r>
            <a:r>
              <a:rPr lang="es-ES" sz="900" b="0" dirty="0">
                <a:solidFill>
                  <a:srgbClr val="ABB2BF"/>
                </a:solidFill>
                <a:effectLst/>
                <a:latin typeface="Consolas" panose="020B0609020204030204" pitchFamily="49" charset="0"/>
              </a:rPr>
              <a:t>(), MPI_COMM_WORLD, </a:t>
            </a:r>
            <a:r>
              <a:rPr lang="es-ES" sz="900" b="0" dirty="0">
                <a:solidFill>
                  <a:srgbClr val="C678DD"/>
                </a:solidFill>
                <a:effectLst/>
                <a:latin typeface="Consolas" panose="020B0609020204030204" pitchFamily="49" charset="0"/>
              </a:rPr>
              <a:t>&amp;</a:t>
            </a:r>
            <a:r>
              <a:rPr lang="es-ES" sz="900" b="0" dirty="0" err="1">
                <a:solidFill>
                  <a:srgbClr val="E06C75"/>
                </a:solidFill>
                <a:effectLst/>
                <a:latin typeface="Consolas" panose="020B0609020204030204" pitchFamily="49" charset="0"/>
              </a:rPr>
              <a:t>st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receive</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for</a:t>
            </a:r>
            <a:r>
              <a:rPr lang="es-ES" sz="900" b="0" dirty="0">
                <a:solidFill>
                  <a:srgbClr val="ABB2BF"/>
                </a:solidFill>
                <a:effectLst/>
                <a:latin typeface="Consolas" panose="020B0609020204030204" pitchFamily="49" charset="0"/>
              </a:rPr>
              <a:t> (</a:t>
            </a:r>
            <a:r>
              <a:rPr lang="es-ES" sz="900" b="0" dirty="0" err="1">
                <a:solidFill>
                  <a:srgbClr val="C678DD"/>
                </a:solidFill>
                <a:effectLst/>
                <a:latin typeface="Consolas" panose="020B0609020204030204" pitchFamily="49" charset="0"/>
              </a:rPr>
              <a:t>int</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0</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&lt;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r>
              <a:rPr lang="es-ES" sz="900" b="0" dirty="0">
                <a:solidFill>
                  <a:srgbClr val="61AFEF"/>
                </a:solidFill>
                <a:effectLst/>
                <a:latin typeface="Consolas" panose="020B0609020204030204" pitchFamily="49" charset="0"/>
              </a:rPr>
              <a:t>BODIES</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p</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Y</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planet2proc</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1</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p</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61AFEF"/>
                </a:solidFill>
                <a:effectLst/>
                <a:latin typeface="Consolas" panose="020B0609020204030204" pitchFamily="49" charset="0"/>
              </a:rPr>
              <a:t>free</a:t>
            </a:r>
            <a:r>
              <a:rPr lang="es-ES" sz="900" b="0" dirty="0">
                <a:solidFill>
                  <a:srgbClr val="ABB2BF"/>
                </a:solidFill>
                <a:effectLst/>
                <a:latin typeface="Consolas" panose="020B0609020204030204" pitchFamily="49" charset="0"/>
              </a:rPr>
              <a:t>(</a:t>
            </a:r>
            <a:r>
              <a:rPr lang="es-ES" sz="900" b="0" dirty="0" err="1">
                <a:solidFill>
                  <a:srgbClr val="E06C75"/>
                </a:solidFill>
                <a:effectLst/>
                <a:latin typeface="Consolas" panose="020B0609020204030204" pitchFamily="49" charset="0"/>
              </a:rPr>
              <a:t>var_loc</a:t>
            </a:r>
            <a:r>
              <a:rPr lang="es-ES" sz="900" b="0" dirty="0">
                <a:solidFill>
                  <a:srgbClr val="ABB2BF"/>
                </a:solidFill>
                <a:effectLst/>
                <a:latin typeface="Consolas" panose="020B0609020204030204" pitchFamily="49" charset="0"/>
              </a:rPr>
              <a:t>);</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C678DD"/>
                </a:solidFill>
                <a:effectLst/>
                <a:latin typeface="Consolas" panose="020B0609020204030204" pitchFamily="49" charset="0"/>
              </a:rPr>
              <a:t>=</a:t>
            </a:r>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MPI_Ssend</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y</a:t>
            </a:r>
            <a:r>
              <a:rPr lang="es-ES" sz="900" b="0" dirty="0">
                <a:solidFill>
                  <a:srgbClr val="ABB2BF"/>
                </a:solidFill>
                <a:effectLst/>
                <a:latin typeface="Consolas" panose="020B0609020204030204" pitchFamily="49" charset="0"/>
              </a:rPr>
              <a:t>, </a:t>
            </a:r>
            <a:r>
              <a:rPr lang="es-ES" sz="900" b="0" dirty="0">
                <a:solidFill>
                  <a:srgbClr val="D19A66"/>
                </a:solidFill>
                <a:effectLst/>
                <a:latin typeface="Consolas" panose="020B0609020204030204" pitchFamily="49" charset="0"/>
              </a:rPr>
              <a:t>3</a:t>
            </a:r>
            <a:r>
              <a:rPr lang="es-ES" sz="900" b="0" dirty="0">
                <a:solidFill>
                  <a:srgbClr val="C678DD"/>
                </a:solidFill>
                <a:effectLst/>
                <a:latin typeface="Consolas" panose="020B0609020204030204" pitchFamily="49" charset="0"/>
              </a:rPr>
              <a:t>*</a:t>
            </a:r>
            <a:r>
              <a:rPr lang="es-ES" sz="900" b="0" dirty="0">
                <a:solidFill>
                  <a:srgbClr val="61AFEF"/>
                </a:solidFill>
                <a:effectLst/>
                <a:latin typeface="Consolas" panose="020B0609020204030204" pitchFamily="49" charset="0"/>
              </a:rPr>
              <a:t>NBODY</a:t>
            </a:r>
            <a:r>
              <a:rPr lang="es-ES" sz="900" b="0" dirty="0">
                <a:solidFill>
                  <a:srgbClr val="ABB2BF"/>
                </a:solidFill>
                <a:effectLst/>
                <a:latin typeface="Consolas" panose="020B0609020204030204" pitchFamily="49" charset="0"/>
              </a:rPr>
              <a:t>,MPI_DOUBLE,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a:t>
            </a:r>
            <a:r>
              <a:rPr lang="es-ES" sz="900" b="0" dirty="0" err="1">
                <a:solidFill>
                  <a:srgbClr val="E06C75"/>
                </a:solidFill>
                <a:effectLst/>
                <a:latin typeface="Consolas" panose="020B0609020204030204" pitchFamily="49" charset="0"/>
              </a:rPr>
              <a:t>xproc</a:t>
            </a:r>
            <a:r>
              <a:rPr lang="es-ES" sz="900" b="0" dirty="0">
                <a:solidFill>
                  <a:srgbClr val="ABB2BF"/>
                </a:solidFill>
                <a:effectLst/>
                <a:latin typeface="Consolas" panose="020B0609020204030204" pitchFamily="49" charset="0"/>
              </a:rPr>
              <a:t>, MPI_COMM_WORLD);</a:t>
            </a:r>
          </a:p>
          <a:p>
            <a:r>
              <a:rPr lang="es-ES" sz="900" b="0" dirty="0">
                <a:solidFill>
                  <a:srgbClr val="ABB2BF"/>
                </a:solidFill>
                <a:effectLst/>
                <a:latin typeface="Consolas" panose="020B0609020204030204" pitchFamily="49" charset="0"/>
              </a:rPr>
              <a:t>            </a:t>
            </a:r>
            <a:r>
              <a:rPr lang="es-ES" sz="900" b="0" dirty="0" err="1">
                <a:solidFill>
                  <a:srgbClr val="61AFEF"/>
                </a:solidFill>
                <a:effectLst/>
                <a:latin typeface="Consolas" panose="020B0609020204030204" pitchFamily="49" charset="0"/>
              </a:rPr>
              <a:t>checkr</a:t>
            </a:r>
            <a:r>
              <a:rPr lang="es-ES" sz="900" b="0" dirty="0">
                <a:solidFill>
                  <a:srgbClr val="ABB2BF"/>
                </a:solidFill>
                <a:effectLst/>
                <a:latin typeface="Consolas" panose="020B0609020204030204" pitchFamily="49" charset="0"/>
              </a:rPr>
              <a:t>(</a:t>
            </a:r>
            <a:r>
              <a:rPr lang="es-ES" sz="900" b="0" dirty="0">
                <a:solidFill>
                  <a:srgbClr val="E06C75"/>
                </a:solidFill>
                <a:effectLst/>
                <a:latin typeface="Consolas" panose="020B0609020204030204" pitchFamily="49" charset="0"/>
              </a:rPr>
              <a:t>r</a:t>
            </a:r>
            <a:r>
              <a:rPr lang="es-ES" sz="900" b="0" dirty="0">
                <a:solidFill>
                  <a:srgbClr val="ABB2BF"/>
                </a:solidFill>
                <a:effectLst/>
                <a:latin typeface="Consolas" panose="020B0609020204030204" pitchFamily="49" charset="0"/>
              </a:rPr>
              <a:t>, </a:t>
            </a:r>
            <a:r>
              <a:rPr lang="es-ES" sz="900" b="0" dirty="0">
                <a:solidFill>
                  <a:srgbClr val="98C379"/>
                </a:solidFill>
                <a:effectLst/>
                <a:latin typeface="Consolas" panose="020B0609020204030204" pitchFamily="49" charset="0"/>
              </a:rPr>
              <a:t>"</a:t>
            </a:r>
            <a:r>
              <a:rPr lang="es-ES" sz="900" b="0" dirty="0" err="1">
                <a:solidFill>
                  <a:srgbClr val="98C379"/>
                </a:solidFill>
                <a:effectLst/>
                <a:latin typeface="Consolas" panose="020B0609020204030204" pitchFamily="49" charset="0"/>
              </a:rPr>
              <a:t>send</a:t>
            </a:r>
            <a:r>
              <a:rPr lang="es-ES" sz="900" b="0" dirty="0">
                <a:solidFill>
                  <a:srgbClr val="98C379"/>
                </a:solidFill>
                <a:effectLst/>
                <a:latin typeface="Consolas" panose="020B0609020204030204" pitchFamily="49" charset="0"/>
              </a:rPr>
              <a:t>"</a:t>
            </a:r>
            <a:r>
              <a:rPr lang="es-ES" sz="900" b="0" dirty="0">
                <a:solidFill>
                  <a:srgbClr val="ABB2BF"/>
                </a:solidFill>
                <a:effectLst/>
                <a:latin typeface="Consolas" panose="020B0609020204030204" pitchFamily="49" charset="0"/>
              </a:rPr>
              <a:t>);</a:t>
            </a:r>
          </a:p>
          <a:p>
            <a:r>
              <a:rPr lang="es-ES" sz="900" b="0" dirty="0">
                <a:solidFill>
                  <a:srgbClr val="ABB2BF"/>
                </a:solidFill>
                <a:effectLst/>
                <a:latin typeface="Consolas" panose="020B0609020204030204" pitchFamily="49" charset="0"/>
              </a:rPr>
              <a:t>        }</a:t>
            </a:r>
          </a:p>
          <a:p>
            <a:r>
              <a:rPr lang="es-ES" sz="900" b="0" dirty="0">
                <a:solidFill>
                  <a:srgbClr val="ABB2BF"/>
                </a:solidFill>
                <a:effectLst/>
                <a:latin typeface="Consolas" panose="020B0609020204030204" pitchFamily="49" charset="0"/>
              </a:rPr>
              <a:t>    }</a:t>
            </a:r>
          </a:p>
          <a:p>
            <a:br>
              <a:rPr lang="es-ES" sz="900" b="0" dirty="0">
                <a:solidFill>
                  <a:srgbClr val="ABB2BF"/>
                </a:solidFill>
                <a:effectLst/>
                <a:latin typeface="Consolas" panose="020B0609020204030204" pitchFamily="49" charset="0"/>
              </a:rPr>
            </a:br>
            <a:r>
              <a:rPr lang="es-ES" sz="900"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86870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0"/>
            <a:ext cx="10515600" cy="1325563"/>
          </a:xfrm>
        </p:spPr>
        <p:txBody>
          <a:bodyPr/>
          <a:lstStyle/>
          <a:p>
            <a:r>
              <a:rPr lang="en-GB" b="1" dirty="0">
                <a:latin typeface="Arial" panose="020B0604020202020204" pitchFamily="34" charset="0"/>
                <a:cs typeface="Arial" panose="020B0604020202020204" pitchFamily="34" charset="0"/>
              </a:rPr>
              <a:t>2 Body Sun-Earth (in Serie)</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5306056"/>
          </a:xfrm>
        </p:spPr>
        <p:txBody>
          <a:bodyPr>
            <a:noAutofit/>
          </a:bodyPr>
          <a:lstStyle/>
          <a:p>
            <a:endParaRPr lang="en-US"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22</a:t>
            </a:fld>
            <a:endParaRPr lang="es-ES"/>
          </a:p>
        </p:txBody>
      </p:sp>
      <p:pic>
        <p:nvPicPr>
          <p:cNvPr id="4" name="myVideoFile">
            <a:hlinkClick r:id="" action="ppaction://media"/>
            <a:extLst>
              <a:ext uri="{FF2B5EF4-FFF2-40B4-BE49-F238E27FC236}">
                <a16:creationId xmlns:a16="http://schemas.microsoft.com/office/drawing/2014/main" id="{FF3F8657-7794-4B4A-BDC8-6D7F53DF56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9000" y="1428750"/>
            <a:ext cx="5334000" cy="4000500"/>
          </a:xfrm>
          <a:prstGeom prst="rect">
            <a:avLst/>
          </a:prstGeom>
        </p:spPr>
      </p:pic>
    </p:spTree>
    <p:extLst>
      <p:ext uri="{BB962C8B-B14F-4D97-AF65-F5344CB8AC3E}">
        <p14:creationId xmlns:p14="http://schemas.microsoft.com/office/powerpoint/2010/main" val="328998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0"/>
            <a:ext cx="10515600" cy="1325563"/>
          </a:xfrm>
        </p:spPr>
        <p:txBody>
          <a:bodyPr/>
          <a:lstStyle/>
          <a:p>
            <a:r>
              <a:rPr lang="en-GB" b="1" dirty="0">
                <a:latin typeface="Arial" panose="020B0604020202020204" pitchFamily="34" charset="0"/>
                <a:cs typeface="Arial" panose="020B0604020202020204" pitchFamily="34" charset="0"/>
              </a:rPr>
              <a:t>3 Body Sun-Venus</a:t>
            </a:r>
            <a:r>
              <a:rPr lang="en-US" b="1" dirty="0">
                <a:latin typeface="Arial" panose="020B0604020202020204" pitchFamily="34" charset="0"/>
                <a:cs typeface="Arial" panose="020B0604020202020204" pitchFamily="34" charset="0"/>
              </a:rPr>
              <a:t>-</a:t>
            </a:r>
            <a:r>
              <a:rPr lang="en-GB" b="1" dirty="0">
                <a:latin typeface="Arial" panose="020B0604020202020204" pitchFamily="34" charset="0"/>
                <a:cs typeface="Arial" panose="020B0604020202020204" pitchFamily="34" charset="0"/>
              </a:rPr>
              <a:t>Earth (in Serie)</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5306056"/>
          </a:xfrm>
        </p:spPr>
        <p:txBody>
          <a:bodyPr>
            <a:noAutofit/>
          </a:bodyPr>
          <a:lstStyle/>
          <a:p>
            <a:endParaRPr lang="en-US"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23</a:t>
            </a:fld>
            <a:endParaRPr lang="es-ES"/>
          </a:p>
        </p:txBody>
      </p:sp>
      <p:pic>
        <p:nvPicPr>
          <p:cNvPr id="6" name="myVideoFile">
            <a:hlinkClick r:id="" action="ppaction://media"/>
            <a:extLst>
              <a:ext uri="{FF2B5EF4-FFF2-40B4-BE49-F238E27FC236}">
                <a16:creationId xmlns:a16="http://schemas.microsoft.com/office/drawing/2014/main" id="{9865175D-F449-4B3F-9B9B-092500F708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9000" y="1428750"/>
            <a:ext cx="5334000" cy="4000500"/>
          </a:xfrm>
          <a:prstGeom prst="rect">
            <a:avLst/>
          </a:prstGeom>
        </p:spPr>
      </p:pic>
    </p:spTree>
    <p:extLst>
      <p:ext uri="{BB962C8B-B14F-4D97-AF65-F5344CB8AC3E}">
        <p14:creationId xmlns:p14="http://schemas.microsoft.com/office/powerpoint/2010/main" val="686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85763" y="252980"/>
            <a:ext cx="11420474" cy="1325563"/>
          </a:xfrm>
        </p:spPr>
        <p:txBody>
          <a:bodyPr/>
          <a:lstStyle/>
          <a:p>
            <a:r>
              <a:rPr lang="en-GB" b="1" dirty="0">
                <a:latin typeface="Arial" panose="020B0604020202020204" pitchFamily="34" charset="0"/>
                <a:cs typeface="Arial" panose="020B0604020202020204" pitchFamily="34" charset="0"/>
              </a:rPr>
              <a:t>2 Body Sun-Mercury</a:t>
            </a:r>
            <a:r>
              <a:rPr lang="en-US" b="1"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(in Parallel with 2 cores)</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39453" y="2008957"/>
            <a:ext cx="11306175" cy="5306056"/>
          </a:xfrm>
        </p:spPr>
        <p:txBody>
          <a:bodyPr>
            <a:noAutofit/>
          </a:bodyPr>
          <a:lstStyle/>
          <a:p>
            <a:endParaRPr lang="en-US"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24</a:t>
            </a:fld>
            <a:endParaRPr lang="es-ES"/>
          </a:p>
        </p:txBody>
      </p:sp>
      <p:sp>
        <p:nvSpPr>
          <p:cNvPr id="8" name="CuadroTexto 7">
            <a:extLst>
              <a:ext uri="{FF2B5EF4-FFF2-40B4-BE49-F238E27FC236}">
                <a16:creationId xmlns:a16="http://schemas.microsoft.com/office/drawing/2014/main" id="{8CE6D304-134D-4832-AB61-BCB90B286F12}"/>
              </a:ext>
            </a:extLst>
          </p:cNvPr>
          <p:cNvSpPr txBox="1"/>
          <p:nvPr/>
        </p:nvSpPr>
        <p:spPr>
          <a:xfrm>
            <a:off x="487078" y="1863221"/>
            <a:ext cx="10796999" cy="1785104"/>
          </a:xfrm>
          <a:prstGeom prst="rect">
            <a:avLst/>
          </a:prstGeom>
          <a:noFill/>
        </p:spPr>
        <p:txBody>
          <a:bodyPr wrap="square">
            <a:spAutoFit/>
          </a:bodyPr>
          <a:lstStyle/>
          <a:p>
            <a:r>
              <a:rPr lang="en-US" sz="1000" dirty="0"/>
              <a:t>0		0		0		0	0		0		0</a:t>
            </a:r>
          </a:p>
          <a:p>
            <a:r>
              <a:rPr lang="en-US" sz="1000" dirty="0"/>
              <a:t>86400		0.0245110000000000	0.000584000000000000	0	1.00000000000000e-06	0		0</a:t>
            </a:r>
          </a:p>
          <a:p>
            <a:r>
              <a:rPr lang="en-US" sz="1000" dirty="0"/>
              <a:t>250682.142843000	0.205685000000000	0.0142310000000000	0	2.00000000000000e-06	0		0</a:t>
            </a:r>
          </a:p>
          <a:p>
            <a:r>
              <a:rPr lang="en-US" sz="1000" dirty="0"/>
              <a:t>458056.891552000	0.681010000000000	0.0863840000000000	0	3.00000000000000e-06	1.00000000000000e-06	0</a:t>
            </a:r>
          </a:p>
          <a:p>
            <a:r>
              <a:rPr lang="en-US" sz="1000" dirty="0"/>
              <a:t>677541.526709000	1.46891300000000	0.277192000000000	0	4.00000000000000e-06	1.00000000000000e-06	0</a:t>
            </a:r>
          </a:p>
          <a:p>
            <a:r>
              <a:rPr lang="en-US" sz="1000" dirty="0"/>
              <a:t>900692.956362000	2.54390600000000	0.643384000000000	0	5.00000000000000e-06	2.00000000000000e-06	0</a:t>
            </a:r>
          </a:p>
          <a:p>
            <a:r>
              <a:rPr lang="en-US" sz="1000" dirty="0"/>
              <a:t>1125253.78642900	3.86774100000000	1.23517000000000	0	6.00000000000000e-06	3.00000000000000e-06	0</a:t>
            </a:r>
          </a:p>
          <a:p>
            <a:r>
              <a:rPr lang="en-US" sz="1000" dirty="0"/>
              <a:t>1350550.43727600	5.39422400000000	2.09511500000000	0	7.00000000000000e-06	4.00000000000000e-06	0</a:t>
            </a:r>
          </a:p>
          <a:p>
            <a:r>
              <a:rPr lang="en-US" sz="1000" dirty="0"/>
              <a:t>1576340.24726600	7.07035800000000	3.25673900000000	0	8.00000000000000e-06	6.00000000000000e-06	0</a:t>
            </a:r>
          </a:p>
          <a:p>
            <a:r>
              <a:rPr lang="en-US" sz="1000" dirty="0"/>
              <a:t>1802517.17034800	8.83782300000000	4.74327000000000	0	8.00000000000000e-06	7.00000000000000e-06	0</a:t>
            </a:r>
          </a:p>
          <a:p>
            <a:r>
              <a:rPr lang="en-US" sz="1000" dirty="0"/>
              <a:t>2029046.25641200	10.6350090000000	6.56691100000000	0	8.00000000000000e-06	9.00000000000000e-06	0</a:t>
            </a:r>
          </a:p>
        </p:txBody>
      </p:sp>
      <p:sp>
        <p:nvSpPr>
          <p:cNvPr id="9" name="CuadroTexto 8">
            <a:extLst>
              <a:ext uri="{FF2B5EF4-FFF2-40B4-BE49-F238E27FC236}">
                <a16:creationId xmlns:a16="http://schemas.microsoft.com/office/drawing/2014/main" id="{DEF4CAEF-7D2C-4030-9D57-F6FEE8D5C7BB}"/>
              </a:ext>
            </a:extLst>
          </p:cNvPr>
          <p:cNvSpPr txBox="1"/>
          <p:nvPr/>
        </p:nvSpPr>
        <p:spPr>
          <a:xfrm>
            <a:off x="867376" y="3733437"/>
            <a:ext cx="356135" cy="369332"/>
          </a:xfrm>
          <a:prstGeom prst="rect">
            <a:avLst/>
          </a:prstGeom>
          <a:noFill/>
        </p:spPr>
        <p:txBody>
          <a:bodyPr wrap="square" rtlCol="0">
            <a:spAutoFit/>
          </a:bodyPr>
          <a:lstStyle/>
          <a:p>
            <a:r>
              <a:rPr lang="en-US" dirty="0"/>
              <a:t>t</a:t>
            </a:r>
          </a:p>
        </p:txBody>
      </p:sp>
      <p:sp>
        <p:nvSpPr>
          <p:cNvPr id="10" name="CuadroTexto 9">
            <a:extLst>
              <a:ext uri="{FF2B5EF4-FFF2-40B4-BE49-F238E27FC236}">
                <a16:creationId xmlns:a16="http://schemas.microsoft.com/office/drawing/2014/main" id="{F186B3CB-600B-4B2E-9C20-04A2EE9F1996}"/>
              </a:ext>
            </a:extLst>
          </p:cNvPr>
          <p:cNvSpPr txBox="1"/>
          <p:nvPr/>
        </p:nvSpPr>
        <p:spPr>
          <a:xfrm>
            <a:off x="6926999" y="3725600"/>
            <a:ext cx="533682" cy="369332"/>
          </a:xfrm>
          <a:prstGeom prst="rect">
            <a:avLst/>
          </a:prstGeom>
          <a:noFill/>
        </p:spPr>
        <p:txBody>
          <a:bodyPr wrap="square" rtlCol="0">
            <a:spAutoFit/>
          </a:bodyPr>
          <a:lstStyle/>
          <a:p>
            <a:r>
              <a:rPr lang="en-US" dirty="0" err="1"/>
              <a:t>vx</a:t>
            </a:r>
            <a:endParaRPr lang="en-US" dirty="0"/>
          </a:p>
        </p:txBody>
      </p:sp>
      <p:sp>
        <p:nvSpPr>
          <p:cNvPr id="11" name="CuadroTexto 10">
            <a:extLst>
              <a:ext uri="{FF2B5EF4-FFF2-40B4-BE49-F238E27FC236}">
                <a16:creationId xmlns:a16="http://schemas.microsoft.com/office/drawing/2014/main" id="{B890DDF8-E70D-431B-B25C-3828C7384B61}"/>
              </a:ext>
            </a:extLst>
          </p:cNvPr>
          <p:cNvSpPr txBox="1"/>
          <p:nvPr/>
        </p:nvSpPr>
        <p:spPr>
          <a:xfrm>
            <a:off x="5938285" y="3701171"/>
            <a:ext cx="356135" cy="369332"/>
          </a:xfrm>
          <a:prstGeom prst="rect">
            <a:avLst/>
          </a:prstGeom>
          <a:noFill/>
        </p:spPr>
        <p:txBody>
          <a:bodyPr wrap="square" rtlCol="0">
            <a:spAutoFit/>
          </a:bodyPr>
          <a:lstStyle/>
          <a:p>
            <a:r>
              <a:rPr lang="en-US" dirty="0"/>
              <a:t>z</a:t>
            </a:r>
          </a:p>
        </p:txBody>
      </p:sp>
      <p:sp>
        <p:nvSpPr>
          <p:cNvPr id="12" name="CuadroTexto 11">
            <a:extLst>
              <a:ext uri="{FF2B5EF4-FFF2-40B4-BE49-F238E27FC236}">
                <a16:creationId xmlns:a16="http://schemas.microsoft.com/office/drawing/2014/main" id="{8BF873B8-61BF-471F-8156-A2D4FC653B68}"/>
              </a:ext>
            </a:extLst>
          </p:cNvPr>
          <p:cNvSpPr txBox="1"/>
          <p:nvPr/>
        </p:nvSpPr>
        <p:spPr>
          <a:xfrm>
            <a:off x="8755219" y="3725600"/>
            <a:ext cx="447635" cy="369332"/>
          </a:xfrm>
          <a:prstGeom prst="rect">
            <a:avLst/>
          </a:prstGeom>
          <a:noFill/>
        </p:spPr>
        <p:txBody>
          <a:bodyPr wrap="square" rtlCol="0">
            <a:spAutoFit/>
          </a:bodyPr>
          <a:lstStyle/>
          <a:p>
            <a:r>
              <a:rPr lang="en-US" dirty="0" err="1"/>
              <a:t>vy</a:t>
            </a:r>
            <a:endParaRPr lang="en-US" dirty="0"/>
          </a:p>
        </p:txBody>
      </p:sp>
      <p:sp>
        <p:nvSpPr>
          <p:cNvPr id="13" name="CuadroTexto 12">
            <a:extLst>
              <a:ext uri="{FF2B5EF4-FFF2-40B4-BE49-F238E27FC236}">
                <a16:creationId xmlns:a16="http://schemas.microsoft.com/office/drawing/2014/main" id="{1834258D-FAED-4FCD-99B5-C3D057CF9DCC}"/>
              </a:ext>
            </a:extLst>
          </p:cNvPr>
          <p:cNvSpPr txBox="1"/>
          <p:nvPr/>
        </p:nvSpPr>
        <p:spPr>
          <a:xfrm>
            <a:off x="4194668" y="3730047"/>
            <a:ext cx="356135" cy="369332"/>
          </a:xfrm>
          <a:prstGeom prst="rect">
            <a:avLst/>
          </a:prstGeom>
          <a:noFill/>
        </p:spPr>
        <p:txBody>
          <a:bodyPr wrap="square" rtlCol="0">
            <a:spAutoFit/>
          </a:bodyPr>
          <a:lstStyle/>
          <a:p>
            <a:r>
              <a:rPr lang="en-US" dirty="0"/>
              <a:t>y</a:t>
            </a:r>
          </a:p>
        </p:txBody>
      </p:sp>
      <p:sp>
        <p:nvSpPr>
          <p:cNvPr id="14" name="CuadroTexto 13">
            <a:extLst>
              <a:ext uri="{FF2B5EF4-FFF2-40B4-BE49-F238E27FC236}">
                <a16:creationId xmlns:a16="http://schemas.microsoft.com/office/drawing/2014/main" id="{363D2471-35A9-47CA-BD7D-5C5BB77E824B}"/>
              </a:ext>
            </a:extLst>
          </p:cNvPr>
          <p:cNvSpPr txBox="1"/>
          <p:nvPr/>
        </p:nvSpPr>
        <p:spPr>
          <a:xfrm>
            <a:off x="2385941" y="3701171"/>
            <a:ext cx="356135" cy="369332"/>
          </a:xfrm>
          <a:prstGeom prst="rect">
            <a:avLst/>
          </a:prstGeom>
          <a:noFill/>
        </p:spPr>
        <p:txBody>
          <a:bodyPr wrap="square" rtlCol="0">
            <a:spAutoFit/>
          </a:bodyPr>
          <a:lstStyle/>
          <a:p>
            <a:r>
              <a:rPr lang="en-US" dirty="0"/>
              <a:t>x</a:t>
            </a:r>
          </a:p>
        </p:txBody>
      </p:sp>
      <p:sp>
        <p:nvSpPr>
          <p:cNvPr id="15" name="CuadroTexto 14">
            <a:extLst>
              <a:ext uri="{FF2B5EF4-FFF2-40B4-BE49-F238E27FC236}">
                <a16:creationId xmlns:a16="http://schemas.microsoft.com/office/drawing/2014/main" id="{4B780AC9-1537-45F0-A480-ABC47B379BFD}"/>
              </a:ext>
            </a:extLst>
          </p:cNvPr>
          <p:cNvSpPr txBox="1"/>
          <p:nvPr/>
        </p:nvSpPr>
        <p:spPr>
          <a:xfrm>
            <a:off x="10588972" y="3670618"/>
            <a:ext cx="447635" cy="369332"/>
          </a:xfrm>
          <a:prstGeom prst="rect">
            <a:avLst/>
          </a:prstGeom>
          <a:noFill/>
        </p:spPr>
        <p:txBody>
          <a:bodyPr wrap="square" rtlCol="0">
            <a:spAutoFit/>
          </a:bodyPr>
          <a:lstStyle/>
          <a:p>
            <a:r>
              <a:rPr lang="en-US" dirty="0" err="1"/>
              <a:t>vz</a:t>
            </a:r>
            <a:endParaRPr lang="en-US" dirty="0"/>
          </a:p>
        </p:txBody>
      </p:sp>
      <p:sp>
        <p:nvSpPr>
          <p:cNvPr id="17" name="CuadroTexto 16">
            <a:extLst>
              <a:ext uri="{FF2B5EF4-FFF2-40B4-BE49-F238E27FC236}">
                <a16:creationId xmlns:a16="http://schemas.microsoft.com/office/drawing/2014/main" id="{B118B827-43FA-4A0B-9FB5-86C1D8B90B66}"/>
              </a:ext>
            </a:extLst>
          </p:cNvPr>
          <p:cNvSpPr txBox="1"/>
          <p:nvPr/>
        </p:nvSpPr>
        <p:spPr>
          <a:xfrm>
            <a:off x="487078" y="4240668"/>
            <a:ext cx="11363324" cy="1785104"/>
          </a:xfrm>
          <a:prstGeom prst="rect">
            <a:avLst/>
          </a:prstGeom>
          <a:noFill/>
        </p:spPr>
        <p:txBody>
          <a:bodyPr wrap="square">
            <a:spAutoFit/>
          </a:bodyPr>
          <a:lstStyle/>
          <a:p>
            <a:r>
              <a:rPr lang="en-US" sz="1000" dirty="0"/>
              <a:t>0		57909227		0		0		0	47.8792710000000	0</a:t>
            </a:r>
          </a:p>
          <a:p>
            <a:r>
              <a:rPr lang="en-US" sz="1000" dirty="0"/>
              <a:t>86400		57761533.9424860	4133251.54644200	0	-3.41736700000000	47.7571580000000	0</a:t>
            </a:r>
          </a:p>
          <a:p>
            <a:r>
              <a:rPr lang="en-US" sz="1000" dirty="0"/>
              <a:t>250682.142843000	56669834.6280460	11916728.3596100	0	-9.85273500000000	46.8545430000000	0</a:t>
            </a:r>
          </a:p>
          <a:p>
            <a:r>
              <a:rPr lang="en-US" sz="1000" dirty="0"/>
              <a:t>458056.891552000	53805683.6141540	21410907.9831080	0	-17.7025100000000	44.4864660000000	0</a:t>
            </a:r>
          </a:p>
          <a:p>
            <a:r>
              <a:rPr lang="en-US" sz="1000" dirty="0"/>
              <a:t>677541.526709000	49058030.2004960	30769924.2059480	0	-25.4405320000000	40.5611130000000	0</a:t>
            </a:r>
          </a:p>
          <a:p>
            <a:r>
              <a:rPr lang="en-US" sz="1000" dirty="0"/>
              <a:t>900692.956362000	42580473.3400290	39247698.4597760	0	-32.4499450000000	35.2054770000000	0</a:t>
            </a:r>
          </a:p>
          <a:p>
            <a:r>
              <a:rPr lang="en-US" sz="1000" dirty="0"/>
              <a:t>1125253.78642900	34603467.9627180	46433592.4855720	0	-38.3912330000000	28.6100990000000	0</a:t>
            </a:r>
          </a:p>
          <a:p>
            <a:r>
              <a:rPr lang="en-US" sz="1000" dirty="0"/>
              <a:t>1350550.43727600	25405377.1240080	52038882.1201350	0	-43.0256800000000	21.0051290000000	0</a:t>
            </a:r>
          </a:p>
          <a:p>
            <a:r>
              <a:rPr lang="en-US" sz="1000" dirty="0"/>
              <a:t>1576340.24726600	15305536.0609840	55849967.7614430	0	-46.1766810000000	12.6545920000000	0</a:t>
            </a:r>
          </a:p>
          <a:p>
            <a:r>
              <a:rPr lang="en-US" sz="1000" dirty="0"/>
              <a:t>1802517.17034800	4655363.32998600	57721796.3189560	0	-47.7243070000000	3.84904100000000	0</a:t>
            </a:r>
          </a:p>
          <a:p>
            <a:r>
              <a:rPr lang="en-US" sz="1000" dirty="0"/>
              <a:t>2029046.25641200	-6173898.99049100	57579171.0271870	0	-47.6063840000000	-5.10458100000000	0</a:t>
            </a:r>
          </a:p>
        </p:txBody>
      </p:sp>
      <p:sp>
        <p:nvSpPr>
          <p:cNvPr id="18" name="CuadroTexto 17">
            <a:extLst>
              <a:ext uri="{FF2B5EF4-FFF2-40B4-BE49-F238E27FC236}">
                <a16:creationId xmlns:a16="http://schemas.microsoft.com/office/drawing/2014/main" id="{03EFDBE3-0972-4799-A660-D430CB89AB0D}"/>
              </a:ext>
            </a:extLst>
          </p:cNvPr>
          <p:cNvSpPr txBox="1"/>
          <p:nvPr/>
        </p:nvSpPr>
        <p:spPr>
          <a:xfrm>
            <a:off x="132568" y="1605687"/>
            <a:ext cx="657144" cy="369332"/>
          </a:xfrm>
          <a:prstGeom prst="rect">
            <a:avLst/>
          </a:prstGeom>
          <a:noFill/>
        </p:spPr>
        <p:txBody>
          <a:bodyPr wrap="square" rtlCol="0">
            <a:spAutoFit/>
          </a:bodyPr>
          <a:lstStyle/>
          <a:p>
            <a:r>
              <a:rPr lang="en-US" dirty="0"/>
              <a:t>Sun</a:t>
            </a:r>
          </a:p>
        </p:txBody>
      </p:sp>
      <p:sp>
        <p:nvSpPr>
          <p:cNvPr id="19" name="CuadroTexto 18">
            <a:extLst>
              <a:ext uri="{FF2B5EF4-FFF2-40B4-BE49-F238E27FC236}">
                <a16:creationId xmlns:a16="http://schemas.microsoft.com/office/drawing/2014/main" id="{D9536E5A-CF38-4C06-82F0-C40D095266D2}"/>
              </a:ext>
            </a:extLst>
          </p:cNvPr>
          <p:cNvSpPr txBox="1"/>
          <p:nvPr/>
        </p:nvSpPr>
        <p:spPr>
          <a:xfrm>
            <a:off x="128257" y="3955643"/>
            <a:ext cx="1067842" cy="369332"/>
          </a:xfrm>
          <a:prstGeom prst="rect">
            <a:avLst/>
          </a:prstGeom>
          <a:noFill/>
        </p:spPr>
        <p:txBody>
          <a:bodyPr wrap="square" rtlCol="0">
            <a:spAutoFit/>
          </a:bodyPr>
          <a:lstStyle/>
          <a:p>
            <a:r>
              <a:rPr lang="en-US" dirty="0"/>
              <a:t>Mercury</a:t>
            </a:r>
          </a:p>
        </p:txBody>
      </p:sp>
    </p:spTree>
    <p:extLst>
      <p:ext uri="{BB962C8B-B14F-4D97-AF65-F5344CB8AC3E}">
        <p14:creationId xmlns:p14="http://schemas.microsoft.com/office/powerpoint/2010/main" val="399964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19100" y="204407"/>
            <a:ext cx="11631629" cy="1325563"/>
          </a:xfrm>
        </p:spPr>
        <p:txBody>
          <a:bodyPr/>
          <a:lstStyle/>
          <a:p>
            <a:r>
              <a:rPr lang="en-GB" b="1" dirty="0">
                <a:latin typeface="Arial" panose="020B0604020202020204" pitchFamily="34" charset="0"/>
                <a:cs typeface="Arial" panose="020B0604020202020204" pitchFamily="34" charset="0"/>
              </a:rPr>
              <a:t>2 Body Sun-Mercury</a:t>
            </a:r>
            <a:r>
              <a:rPr lang="en-US" b="1"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(in Parallel with 2 cores)</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5306056"/>
          </a:xfrm>
        </p:spPr>
        <p:txBody>
          <a:bodyPr>
            <a:noAutofit/>
          </a:bodyPr>
          <a:lstStyle/>
          <a:p>
            <a:endParaRPr lang="en-US"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25</a:t>
            </a:fld>
            <a:endParaRPr lang="es-ES"/>
          </a:p>
        </p:txBody>
      </p:sp>
      <p:pic>
        <p:nvPicPr>
          <p:cNvPr id="5" name="myVideoFile">
            <a:hlinkClick r:id="" action="ppaction://media"/>
            <a:extLst>
              <a:ext uri="{FF2B5EF4-FFF2-40B4-BE49-F238E27FC236}">
                <a16:creationId xmlns:a16="http://schemas.microsoft.com/office/drawing/2014/main" id="{F47E0B43-B5C7-4ABC-A412-9688E58766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33858" y="1924844"/>
            <a:ext cx="5476657" cy="4107494"/>
          </a:xfrm>
          <a:prstGeom prst="rect">
            <a:avLst/>
          </a:prstGeom>
        </p:spPr>
      </p:pic>
    </p:spTree>
    <p:extLst>
      <p:ext uri="{BB962C8B-B14F-4D97-AF65-F5344CB8AC3E}">
        <p14:creationId xmlns:p14="http://schemas.microsoft.com/office/powerpoint/2010/main" val="37906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277650"/>
            <a:ext cx="11363325" cy="1325563"/>
          </a:xfrm>
        </p:spPr>
        <p:txBody>
          <a:bodyPr/>
          <a:lstStyle/>
          <a:p>
            <a:r>
              <a:rPr lang="en-GB" b="1" dirty="0">
                <a:latin typeface="Arial" panose="020B0604020202020204" pitchFamily="34" charset="0"/>
                <a:cs typeface="Arial" panose="020B0604020202020204" pitchFamily="34" charset="0"/>
              </a:rPr>
              <a:t>3 Body Sun-Mercury-Venus</a:t>
            </a:r>
            <a:r>
              <a:rPr lang="en-US" b="1"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(in Parallel with 3 cores)</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5306056"/>
          </a:xfrm>
        </p:spPr>
        <p:txBody>
          <a:bodyPr>
            <a:noAutofit/>
          </a:bodyPr>
          <a:lstStyle/>
          <a:p>
            <a:endParaRPr lang="en-US"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26</a:t>
            </a:fld>
            <a:endParaRPr lang="es-ES"/>
          </a:p>
        </p:txBody>
      </p:sp>
      <p:pic>
        <p:nvPicPr>
          <p:cNvPr id="4" name="myVideoFile">
            <a:hlinkClick r:id="" action="ppaction://media"/>
            <a:extLst>
              <a:ext uri="{FF2B5EF4-FFF2-40B4-BE49-F238E27FC236}">
                <a16:creationId xmlns:a16="http://schemas.microsoft.com/office/drawing/2014/main" id="{C4A6E200-3779-4D6E-8471-1F93E8EB5E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4236" y="1693069"/>
            <a:ext cx="5334000" cy="4000500"/>
          </a:xfrm>
          <a:prstGeom prst="rect">
            <a:avLst/>
          </a:prstGeom>
        </p:spPr>
      </p:pic>
    </p:spTree>
    <p:extLst>
      <p:ext uri="{BB962C8B-B14F-4D97-AF65-F5344CB8AC3E}">
        <p14:creationId xmlns:p14="http://schemas.microsoft.com/office/powerpoint/2010/main" val="25940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409575" y="277650"/>
            <a:ext cx="11363325" cy="1325563"/>
          </a:xfrm>
        </p:spPr>
        <p:txBody>
          <a:bodyPr/>
          <a:lstStyle/>
          <a:p>
            <a:r>
              <a:rPr lang="en-GB" b="1" dirty="0">
                <a:latin typeface="Arial" panose="020B0604020202020204" pitchFamily="34" charset="0"/>
                <a:cs typeface="Arial" panose="020B0604020202020204" pitchFamily="34" charset="0"/>
              </a:rPr>
              <a:t>Solar System (in Parallel*)</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19100" y="1325563"/>
            <a:ext cx="11306175" cy="5306056"/>
          </a:xfrm>
        </p:spPr>
        <p:txBody>
          <a:bodyPr>
            <a:noAutofit/>
          </a:bodyPr>
          <a:lstStyle/>
          <a:p>
            <a:endParaRPr lang="en-US" dirty="0"/>
          </a:p>
          <a:p>
            <a:endParaRPr lang="en-GB" i="1" dirty="0"/>
          </a:p>
          <a:p>
            <a:pPr marL="0" indent="0">
              <a:buNone/>
            </a:pPr>
            <a:endParaRPr lang="en-GB" i="1" dirty="0"/>
          </a:p>
        </p:txBody>
      </p:sp>
      <p:sp>
        <p:nvSpPr>
          <p:cNvPr id="7" name="Marcador de número de diapositiva 6">
            <a:extLst>
              <a:ext uri="{FF2B5EF4-FFF2-40B4-BE49-F238E27FC236}">
                <a16:creationId xmlns:a16="http://schemas.microsoft.com/office/drawing/2014/main" id="{6B8A3E99-B768-4FF2-A55A-8642148D016A}"/>
              </a:ext>
            </a:extLst>
          </p:cNvPr>
          <p:cNvSpPr>
            <a:spLocks noGrp="1"/>
          </p:cNvSpPr>
          <p:nvPr>
            <p:ph type="sldNum" sz="quarter" idx="12"/>
          </p:nvPr>
        </p:nvSpPr>
        <p:spPr/>
        <p:txBody>
          <a:bodyPr/>
          <a:lstStyle/>
          <a:p>
            <a:fld id="{0F1556C4-DFC3-4611-A7CC-780699185E26}" type="slidenum">
              <a:rPr lang="es-ES" smtClean="0"/>
              <a:t>27</a:t>
            </a:fld>
            <a:endParaRPr lang="es-ES"/>
          </a:p>
        </p:txBody>
      </p:sp>
      <p:pic>
        <p:nvPicPr>
          <p:cNvPr id="5" name="myVideoFile">
            <a:hlinkClick r:id="" action="ppaction://media"/>
            <a:extLst>
              <a:ext uri="{FF2B5EF4-FFF2-40B4-BE49-F238E27FC236}">
                <a16:creationId xmlns:a16="http://schemas.microsoft.com/office/drawing/2014/main" id="{33686B71-64BC-44E4-B58E-2EA2BC2674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4237" y="1978341"/>
            <a:ext cx="5334000" cy="4000500"/>
          </a:xfrm>
          <a:prstGeom prst="rect">
            <a:avLst/>
          </a:prstGeom>
        </p:spPr>
      </p:pic>
      <p:sp>
        <p:nvSpPr>
          <p:cNvPr id="6" name="CuadroTexto 5">
            <a:extLst>
              <a:ext uri="{FF2B5EF4-FFF2-40B4-BE49-F238E27FC236}">
                <a16:creationId xmlns:a16="http://schemas.microsoft.com/office/drawing/2014/main" id="{54BF617B-86AC-4CD7-A458-85121E03D525}"/>
              </a:ext>
            </a:extLst>
          </p:cNvPr>
          <p:cNvSpPr txBox="1"/>
          <p:nvPr/>
        </p:nvSpPr>
        <p:spPr>
          <a:xfrm>
            <a:off x="177554" y="6354246"/>
            <a:ext cx="5042517" cy="369332"/>
          </a:xfrm>
          <a:prstGeom prst="rect">
            <a:avLst/>
          </a:prstGeom>
          <a:noFill/>
        </p:spPr>
        <p:txBody>
          <a:bodyPr wrap="square" rtlCol="0">
            <a:spAutoFit/>
          </a:bodyPr>
          <a:lstStyle/>
          <a:p>
            <a:r>
              <a:rPr lang="en-US" dirty="0"/>
              <a:t>*Sometimes the program is unstable to overflow</a:t>
            </a:r>
          </a:p>
        </p:txBody>
      </p:sp>
    </p:spTree>
    <p:extLst>
      <p:ext uri="{BB962C8B-B14F-4D97-AF65-F5344CB8AC3E}">
        <p14:creationId xmlns:p14="http://schemas.microsoft.com/office/powerpoint/2010/main" val="22058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Validation of the results</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488384" y="1325563"/>
                <a:ext cx="11033055" cy="2745923"/>
              </a:xfrm>
            </p:spPr>
            <p:txBody>
              <a:bodyPr>
                <a:noAutofit/>
              </a:bodyPr>
              <a:lstStyle/>
              <a:p>
                <a:r>
                  <a:rPr lang="en-US" sz="2000" dirty="0"/>
                  <a:t>An orbiting particle has two important forms of energy: </a:t>
                </a:r>
                <a:r>
                  <a:rPr lang="en-US" sz="2000" i="1" dirty="0"/>
                  <a:t>gravitational potential energy</a:t>
                </a:r>
                <a:r>
                  <a:rPr lang="en-US" sz="2000" dirty="0"/>
                  <a:t>, </a:t>
                </a:r>
                <a14:m>
                  <m:oMath xmlns:m="http://schemas.openxmlformats.org/officeDocument/2006/math">
                    <m:r>
                      <a:rPr lang="en-US" sz="2000" i="1" dirty="0" smtClean="0">
                        <a:latin typeface="Cambria Math" panose="02040503050406030204" pitchFamily="18" charset="0"/>
                      </a:rPr>
                      <m:t>𝑈</m:t>
                    </m:r>
                  </m:oMath>
                </a14:m>
                <a:r>
                  <a:rPr lang="en-US" sz="2000" dirty="0"/>
                  <a:t>, and </a:t>
                </a:r>
                <a:r>
                  <a:rPr lang="en-US" sz="2000" i="1" dirty="0"/>
                  <a:t>kinetic energy</a:t>
                </a:r>
                <a:r>
                  <a:rPr lang="en-US" sz="2000" dirty="0"/>
                  <a:t>, </a:t>
                </a:r>
                <a14:m>
                  <m:oMath xmlns:m="http://schemas.openxmlformats.org/officeDocument/2006/math">
                    <m:r>
                      <a:rPr lang="en-US" sz="2000" i="1" dirty="0" smtClean="0">
                        <a:latin typeface="Cambria Math" panose="02040503050406030204" pitchFamily="18" charset="0"/>
                      </a:rPr>
                      <m:t>𝐾</m:t>
                    </m:r>
                  </m:oMath>
                </a14:m>
                <a:r>
                  <a:rPr lang="en-US" sz="2000" dirty="0"/>
                  <a:t>. </a:t>
                </a:r>
              </a:p>
              <a:p>
                <a:r>
                  <a:rPr lang="en-US" sz="2000" dirty="0"/>
                  <a:t>The sum of the kinetic and gravitational potential energy is known as the total mechanical energy of the system, </a:t>
                </a:r>
                <a14:m>
                  <m:oMath xmlns:m="http://schemas.openxmlformats.org/officeDocument/2006/math">
                    <m:r>
                      <a:rPr lang="en-US" sz="2000" i="1" dirty="0" smtClean="0">
                        <a:latin typeface="Cambria Math" panose="02040503050406030204" pitchFamily="18" charset="0"/>
                      </a:rPr>
                      <m:t>𝐸</m:t>
                    </m:r>
                  </m:oMath>
                </a14:m>
                <a:r>
                  <a:rPr lang="en-US" sz="2000" dirty="0"/>
                  <a:t>.</a:t>
                </a:r>
              </a:p>
              <a:p>
                <a:r>
                  <a:rPr lang="en-US" sz="2000" dirty="0"/>
                  <a:t>The sum of these two energies give us what is known as the total mechanical energy of the system, E. The equation for the total mechanical energy of an orbiting body is derived by combining the centripetal force of a satellite being equal to the force of gravity, with the magnitude of the force from Newton’s 2nd law and remembering the equation for the centripetal acceleration [1]:</a:t>
                </a:r>
                <a:endParaRPr lang="en-GB" sz="2000" dirty="0"/>
              </a:p>
              <a:p>
                <a:endParaRPr lang="en-GB" dirty="0"/>
              </a:p>
            </p:txBody>
          </p:sp>
        </mc:Choice>
        <mc:Fallback xmlns="">
          <p:sp>
            <p:nvSpPr>
              <p:cNvPr id="6" name="Marcador de contenido 5">
                <a:extLst>
                  <a:ext uri="{FF2B5EF4-FFF2-40B4-BE49-F238E27FC236}">
                    <a16:creationId xmlns:a16="http://schemas.microsoft.com/office/drawing/2014/main" id="{40573C57-9C22-4DDB-9604-3A36051B9421}"/>
                  </a:ext>
                </a:extLst>
              </p:cNvPr>
              <p:cNvSpPr>
                <a:spLocks noGrp="1" noRot="1" noChangeAspect="1" noMove="1" noResize="1" noEditPoints="1" noAdjustHandles="1" noChangeArrowheads="1" noChangeShapeType="1" noTextEdit="1"/>
              </p:cNvSpPr>
              <p:nvPr>
                <p:ph idx="1"/>
              </p:nvPr>
            </p:nvSpPr>
            <p:spPr>
              <a:xfrm>
                <a:off x="488384" y="1325563"/>
                <a:ext cx="11033055" cy="2745923"/>
              </a:xfrm>
              <a:blipFill>
                <a:blip r:embed="rId3"/>
                <a:stretch>
                  <a:fillRect l="-497" t="-2217" r="-166"/>
                </a:stretch>
              </a:blipFill>
            </p:spPr>
            <p:txBody>
              <a:bodyPr/>
              <a:lstStyle/>
              <a:p>
                <a:r>
                  <a:rPr lang="en-US">
                    <a:noFill/>
                  </a:rPr>
                  <a:t> </a:t>
                </a:r>
              </a:p>
            </p:txBody>
          </p:sp>
        </mc:Fallback>
      </mc:AlternateContent>
      <p:sp>
        <p:nvSpPr>
          <p:cNvPr id="8" name="Marcador de número de diapositiva 7">
            <a:extLst>
              <a:ext uri="{FF2B5EF4-FFF2-40B4-BE49-F238E27FC236}">
                <a16:creationId xmlns:a16="http://schemas.microsoft.com/office/drawing/2014/main" id="{219FD6B7-C31A-46CC-9BED-BDA9B3096547}"/>
              </a:ext>
            </a:extLst>
          </p:cNvPr>
          <p:cNvSpPr>
            <a:spLocks noGrp="1"/>
          </p:cNvSpPr>
          <p:nvPr>
            <p:ph type="sldNum" sz="quarter" idx="12"/>
          </p:nvPr>
        </p:nvSpPr>
        <p:spPr/>
        <p:txBody>
          <a:bodyPr/>
          <a:lstStyle/>
          <a:p>
            <a:fld id="{0F1556C4-DFC3-4611-A7CC-780699185E26}" type="slidenum">
              <a:rPr lang="es-ES" smtClean="0"/>
              <a:t>28</a:t>
            </a:fld>
            <a:endParaRPr lang="es-ES" dirty="0"/>
          </a:p>
        </p:txBody>
      </p:sp>
      <p:pic>
        <p:nvPicPr>
          <p:cNvPr id="11" name="Imagen 10">
            <a:extLst>
              <a:ext uri="{FF2B5EF4-FFF2-40B4-BE49-F238E27FC236}">
                <a16:creationId xmlns:a16="http://schemas.microsoft.com/office/drawing/2014/main" id="{93439FB7-34D7-4DDC-9711-3DD08C834B5C}"/>
              </a:ext>
            </a:extLst>
          </p:cNvPr>
          <p:cNvPicPr>
            <a:picLocks noChangeAspect="1"/>
          </p:cNvPicPr>
          <p:nvPr/>
        </p:nvPicPr>
        <p:blipFill>
          <a:blip r:embed="rId4"/>
          <a:stretch>
            <a:fillRect/>
          </a:stretch>
        </p:blipFill>
        <p:spPr>
          <a:xfrm>
            <a:off x="686405" y="4243313"/>
            <a:ext cx="1702596" cy="649266"/>
          </a:xfrm>
          <a:prstGeom prst="rect">
            <a:avLst/>
          </a:prstGeom>
        </p:spPr>
      </p:pic>
      <p:pic>
        <p:nvPicPr>
          <p:cNvPr id="31" name="Imagen 30">
            <a:extLst>
              <a:ext uri="{FF2B5EF4-FFF2-40B4-BE49-F238E27FC236}">
                <a16:creationId xmlns:a16="http://schemas.microsoft.com/office/drawing/2014/main" id="{62722EF5-4D18-406F-BCDE-70A38C7D5404}"/>
              </a:ext>
            </a:extLst>
          </p:cNvPr>
          <p:cNvPicPr>
            <a:picLocks noChangeAspect="1"/>
          </p:cNvPicPr>
          <p:nvPr/>
        </p:nvPicPr>
        <p:blipFill>
          <a:blip r:embed="rId5"/>
          <a:stretch>
            <a:fillRect/>
          </a:stretch>
        </p:blipFill>
        <p:spPr>
          <a:xfrm>
            <a:off x="720010" y="4898823"/>
            <a:ext cx="1183908" cy="569913"/>
          </a:xfrm>
          <a:prstGeom prst="rect">
            <a:avLst/>
          </a:prstGeom>
        </p:spPr>
      </p:pic>
      <p:pic>
        <p:nvPicPr>
          <p:cNvPr id="33" name="Imagen 32">
            <a:extLst>
              <a:ext uri="{FF2B5EF4-FFF2-40B4-BE49-F238E27FC236}">
                <a16:creationId xmlns:a16="http://schemas.microsoft.com/office/drawing/2014/main" id="{E4B0D0F9-6D45-41F2-B485-D7E0356300F0}"/>
              </a:ext>
            </a:extLst>
          </p:cNvPr>
          <p:cNvPicPr>
            <a:picLocks noChangeAspect="1"/>
          </p:cNvPicPr>
          <p:nvPr/>
        </p:nvPicPr>
        <p:blipFill>
          <a:blip r:embed="rId6"/>
          <a:stretch>
            <a:fillRect/>
          </a:stretch>
        </p:blipFill>
        <p:spPr>
          <a:xfrm>
            <a:off x="724206" y="5532437"/>
            <a:ext cx="1389454" cy="519980"/>
          </a:xfrm>
          <a:prstGeom prst="rect">
            <a:avLst/>
          </a:prstGeom>
        </p:spPr>
      </p:pic>
      <p:pic>
        <p:nvPicPr>
          <p:cNvPr id="36" name="Imagen 35">
            <a:extLst>
              <a:ext uri="{FF2B5EF4-FFF2-40B4-BE49-F238E27FC236}">
                <a16:creationId xmlns:a16="http://schemas.microsoft.com/office/drawing/2014/main" id="{743FE383-7460-453D-8DB6-F812CC2BFB1B}"/>
              </a:ext>
            </a:extLst>
          </p:cNvPr>
          <p:cNvPicPr>
            <a:picLocks noChangeAspect="1"/>
          </p:cNvPicPr>
          <p:nvPr/>
        </p:nvPicPr>
        <p:blipFill>
          <a:blip r:embed="rId7"/>
          <a:stretch>
            <a:fillRect/>
          </a:stretch>
        </p:blipFill>
        <p:spPr>
          <a:xfrm>
            <a:off x="2550694" y="4295953"/>
            <a:ext cx="3612950" cy="594752"/>
          </a:xfrm>
          <a:prstGeom prst="rect">
            <a:avLst/>
          </a:prstGeom>
        </p:spPr>
      </p:pic>
      <p:pic>
        <p:nvPicPr>
          <p:cNvPr id="45" name="Imagen 44">
            <a:extLst>
              <a:ext uri="{FF2B5EF4-FFF2-40B4-BE49-F238E27FC236}">
                <a16:creationId xmlns:a16="http://schemas.microsoft.com/office/drawing/2014/main" id="{76076C7C-80AF-4EFC-920C-3345BC0A5174}"/>
              </a:ext>
            </a:extLst>
          </p:cNvPr>
          <p:cNvPicPr>
            <a:picLocks noChangeAspect="1"/>
          </p:cNvPicPr>
          <p:nvPr/>
        </p:nvPicPr>
        <p:blipFill>
          <a:blip r:embed="rId8"/>
          <a:stretch>
            <a:fillRect/>
          </a:stretch>
        </p:blipFill>
        <p:spPr>
          <a:xfrm>
            <a:off x="2804197" y="4929182"/>
            <a:ext cx="2549716" cy="1206509"/>
          </a:xfrm>
          <a:prstGeom prst="rect">
            <a:avLst/>
          </a:prstGeom>
          <a:ln>
            <a:solidFill>
              <a:schemeClr val="tx1"/>
            </a:solidFill>
          </a:ln>
        </p:spPr>
      </p:pic>
      <p:pic>
        <p:nvPicPr>
          <p:cNvPr id="49" name="Imagen 48">
            <a:extLst>
              <a:ext uri="{FF2B5EF4-FFF2-40B4-BE49-F238E27FC236}">
                <a16:creationId xmlns:a16="http://schemas.microsoft.com/office/drawing/2014/main" id="{B38583FD-B54A-40CB-9410-2B078DEE086A}"/>
              </a:ext>
            </a:extLst>
          </p:cNvPr>
          <p:cNvPicPr>
            <a:picLocks noChangeAspect="1"/>
          </p:cNvPicPr>
          <p:nvPr/>
        </p:nvPicPr>
        <p:blipFill>
          <a:blip r:embed="rId9"/>
          <a:stretch>
            <a:fillRect/>
          </a:stretch>
        </p:blipFill>
        <p:spPr>
          <a:xfrm>
            <a:off x="6465326" y="4025276"/>
            <a:ext cx="4775362" cy="1730857"/>
          </a:xfrm>
          <a:prstGeom prst="rect">
            <a:avLst/>
          </a:prstGeom>
        </p:spPr>
      </p:pic>
      <p:pic>
        <p:nvPicPr>
          <p:cNvPr id="51" name="Imagen 50">
            <a:extLst>
              <a:ext uri="{FF2B5EF4-FFF2-40B4-BE49-F238E27FC236}">
                <a16:creationId xmlns:a16="http://schemas.microsoft.com/office/drawing/2014/main" id="{8A7FF40E-3401-4A41-AF5A-E5E4E3F26BFB}"/>
              </a:ext>
            </a:extLst>
          </p:cNvPr>
          <p:cNvPicPr>
            <a:picLocks noChangeAspect="1"/>
          </p:cNvPicPr>
          <p:nvPr/>
        </p:nvPicPr>
        <p:blipFill>
          <a:blip r:embed="rId10"/>
          <a:stretch>
            <a:fillRect/>
          </a:stretch>
        </p:blipFill>
        <p:spPr>
          <a:xfrm>
            <a:off x="6878692" y="5880261"/>
            <a:ext cx="3897602" cy="344311"/>
          </a:xfrm>
          <a:prstGeom prst="rect">
            <a:avLst/>
          </a:prstGeom>
        </p:spPr>
      </p:pic>
      <p:sp>
        <p:nvSpPr>
          <p:cNvPr id="14" name="Rectángulo 13">
            <a:extLst>
              <a:ext uri="{FF2B5EF4-FFF2-40B4-BE49-F238E27FC236}">
                <a16:creationId xmlns:a16="http://schemas.microsoft.com/office/drawing/2014/main" id="{6E4E3C7F-AE58-45E9-9116-888E4A46426E}"/>
              </a:ext>
            </a:extLst>
          </p:cNvPr>
          <p:cNvSpPr/>
          <p:nvPr/>
        </p:nvSpPr>
        <p:spPr>
          <a:xfrm>
            <a:off x="0" y="6418555"/>
            <a:ext cx="6905625" cy="4394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dirty="0">
                <a:solidFill>
                  <a:schemeClr val="tx1"/>
                </a:solidFill>
                <a:effectLst/>
                <a:latin typeface="Whitney"/>
              </a:rPr>
              <a:t>[1] </a:t>
            </a:r>
            <a:r>
              <a:rPr lang="en-US" sz="1000" b="0" i="0" dirty="0" err="1">
                <a:solidFill>
                  <a:schemeClr val="tx1"/>
                </a:solidFill>
                <a:effectLst/>
                <a:latin typeface="Whitney"/>
              </a:rPr>
              <a:t>Gieles</a:t>
            </a:r>
            <a:r>
              <a:rPr lang="en-US" sz="1000" b="0" i="0" dirty="0">
                <a:solidFill>
                  <a:schemeClr val="tx1"/>
                </a:solidFill>
                <a:effectLst/>
                <a:latin typeface="Whitney"/>
              </a:rPr>
              <a:t>, M. (University of Cambridge). (2011). Numerical Simulations of the Gravitational N-body problem. </a:t>
            </a:r>
            <a:r>
              <a:rPr lang="en-US" sz="1000" b="0" i="0" u="none" strike="noStrike" dirty="0">
                <a:solidFill>
                  <a:schemeClr val="tx1"/>
                </a:solidFill>
                <a:effectLst/>
                <a:latin typeface="Whitney"/>
                <a:hlinkClick r:id="rId11" tooltip="https://www.ast.cam.ac.uk/sites/default/files/topics_lecture_mgieles_19112011_0.pdf">
                  <a:extLst>
                    <a:ext uri="{A12FA001-AC4F-418D-AE19-62706E023703}">
                      <ahyp:hlinkClr xmlns:ahyp="http://schemas.microsoft.com/office/drawing/2018/hyperlinkcolor" val="tx"/>
                    </a:ext>
                  </a:extLst>
                </a:hlinkClick>
              </a:rPr>
              <a:t>https://www.ast.cam.ac.uk/sites/default/files/topics_lecture_mgieles_19112011_0.pdf</a:t>
            </a:r>
            <a:r>
              <a:rPr lang="en-US" sz="1000" b="0" i="0" dirty="0">
                <a:solidFill>
                  <a:schemeClr val="tx1"/>
                </a:solidFill>
                <a:effectLst/>
                <a:latin typeface="Whitney"/>
              </a:rPr>
              <a:t> (accessed: 11-04-2021)</a:t>
            </a:r>
            <a:endParaRPr lang="en-US" sz="1000" dirty="0">
              <a:solidFill>
                <a:schemeClr val="tx1"/>
              </a:solidFill>
            </a:endParaRPr>
          </a:p>
        </p:txBody>
      </p:sp>
    </p:spTree>
    <p:extLst>
      <p:ext uri="{BB962C8B-B14F-4D97-AF65-F5344CB8AC3E}">
        <p14:creationId xmlns:p14="http://schemas.microsoft.com/office/powerpoint/2010/main" val="2227117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More optimized Algorithms</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228600" y="1221581"/>
                <a:ext cx="6794500" cy="5499894"/>
              </a:xfrm>
            </p:spPr>
            <p:txBody>
              <a:bodyPr>
                <a:noAutofit/>
              </a:bodyPr>
              <a:lstStyle/>
              <a:p>
                <a:r>
                  <a:rPr lang="en-US" sz="2000" b="1" dirty="0"/>
                  <a:t>Barnes-Hut Oct-tree algorithm</a:t>
                </a:r>
                <a:r>
                  <a:rPr lang="en-US" sz="2000" dirty="0"/>
                  <a:t>:</a:t>
                </a:r>
                <a:r>
                  <a:rPr lang="en-GB" sz="2000" dirty="0"/>
                  <a:t> </a:t>
                </a:r>
                <a14:m>
                  <m:oMath xmlns:m="http://schemas.openxmlformats.org/officeDocument/2006/math">
                    <m:r>
                      <a:rPr lang="en-GB" sz="2000" i="1" dirty="0" smtClean="0">
                        <a:latin typeface="Cambria Math" panose="02040503050406030204" pitchFamily="18" charset="0"/>
                      </a:rPr>
                      <m:t>𝑂</m:t>
                    </m:r>
                    <m:r>
                      <a:rPr lang="en-GB" sz="2000" i="1" dirty="0" smtClean="0">
                        <a:latin typeface="Cambria Math" panose="02040503050406030204" pitchFamily="18" charset="0"/>
                      </a:rPr>
                      <m:t>(</m:t>
                    </m:r>
                    <m:r>
                      <a:rPr lang="en-GB" sz="2000" i="1" dirty="0" err="1" smtClean="0">
                        <a:latin typeface="Cambria Math" panose="02040503050406030204" pitchFamily="18" charset="0"/>
                      </a:rPr>
                      <m:t>𝑁𝑙𝑜𝑔𝑁</m:t>
                    </m:r>
                    <m:r>
                      <a:rPr lang="en-GB" sz="2000" i="1" dirty="0" smtClean="0">
                        <a:latin typeface="Cambria Math" panose="02040503050406030204" pitchFamily="18" charset="0"/>
                      </a:rPr>
                      <m:t>)</m:t>
                    </m:r>
                  </m:oMath>
                </a14:m>
                <a:r>
                  <a:rPr lang="en-GB" sz="2000" dirty="0"/>
                  <a:t> [1] [2] [3]</a:t>
                </a:r>
              </a:p>
              <a:p>
                <a:pPr lvl="1"/>
                <a:r>
                  <a:rPr lang="en-GB" sz="2000" dirty="0"/>
                  <a:t>In 1996, Josh Barnes and Piet Hut developed an approximation algorithm for performing an N Body simulation that reduces the amount of computational time from </a:t>
                </a:r>
                <a14:m>
                  <m:oMath xmlns:m="http://schemas.openxmlformats.org/officeDocument/2006/math">
                    <m:r>
                      <a:rPr lang="es-E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𝑁</m:t>
                            </m:r>
                          </m:e>
                          <m:sup>
                            <m:r>
                              <a:rPr lang="en-US" sz="2000" b="0" i="1" smtClean="0">
                                <a:latin typeface="Cambria Math" panose="02040503050406030204" pitchFamily="18" charset="0"/>
                              </a:rPr>
                              <m:t>2</m:t>
                            </m:r>
                          </m:sup>
                        </m:sSup>
                      </m:e>
                    </m:d>
                  </m:oMath>
                </a14:m>
                <a:r>
                  <a:rPr lang="en-GB" sz="2000" dirty="0"/>
                  <a:t> to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𝑁𝑙𝑜𝑔𝑁</m:t>
                        </m:r>
                      </m:e>
                    </m:d>
                  </m:oMath>
                </a14:m>
                <a:r>
                  <a:rPr lang="en-GB" sz="2000" dirty="0"/>
                  <a:t>. </a:t>
                </a:r>
              </a:p>
              <a:p>
                <a:pPr lvl="1"/>
                <a:r>
                  <a:rPr lang="en-GB" sz="2000" dirty="0"/>
                  <a:t>The main idea is that force calculations don’t need to be exact for particles that are far away from each other. They proposed to group particles together and approximate them by their centre of mass. A tree is used to represent the hierarchical subdivision of space known as octants (quadrants in 2D).</a:t>
                </a:r>
              </a:p>
              <a:p>
                <a:pPr lvl="1"/>
                <a:r>
                  <a:rPr lang="en-GB" sz="2000" dirty="0"/>
                  <a:t>The division continues until each particle has a cell itself.</a:t>
                </a:r>
              </a:p>
              <a:p>
                <a:pPr lvl="1"/>
                <a:r>
                  <a:rPr lang="en-GB" sz="2000" dirty="0"/>
                  <a:t>Consider the highlighted particle A: At the first level of the tree, three cells (in blue) are far away and can be approximated by its centre of mass but within level it cannot be approximated expect the first quadrant of this level.</a:t>
                </a:r>
              </a:p>
              <a:p>
                <a:endParaRPr lang="en-GB" dirty="0"/>
              </a:p>
            </p:txBody>
          </p:sp>
        </mc:Choice>
        <mc:Fallback xmlns="">
          <p:sp>
            <p:nvSpPr>
              <p:cNvPr id="6" name="Marcador de contenido 5">
                <a:extLst>
                  <a:ext uri="{FF2B5EF4-FFF2-40B4-BE49-F238E27FC236}">
                    <a16:creationId xmlns:a16="http://schemas.microsoft.com/office/drawing/2014/main" id="{40573C57-9C22-4DDB-9604-3A36051B9421}"/>
                  </a:ext>
                </a:extLst>
              </p:cNvPr>
              <p:cNvSpPr>
                <a:spLocks noGrp="1" noRot="1" noChangeAspect="1" noMove="1" noResize="1" noEditPoints="1" noAdjustHandles="1" noChangeArrowheads="1" noChangeShapeType="1" noTextEdit="1"/>
              </p:cNvSpPr>
              <p:nvPr>
                <p:ph idx="1"/>
              </p:nvPr>
            </p:nvSpPr>
            <p:spPr>
              <a:xfrm>
                <a:off x="228600" y="1221581"/>
                <a:ext cx="6794500" cy="5499894"/>
              </a:xfrm>
              <a:blipFill>
                <a:blip r:embed="rId3"/>
                <a:stretch>
                  <a:fillRect l="-808" t="-1107" r="-808"/>
                </a:stretch>
              </a:blipFill>
            </p:spPr>
            <p:txBody>
              <a:bodyPr/>
              <a:lstStyle/>
              <a:p>
                <a:r>
                  <a:rPr lang="en-US">
                    <a:noFill/>
                  </a:rPr>
                  <a:t> </a:t>
                </a:r>
              </a:p>
            </p:txBody>
          </p:sp>
        </mc:Fallback>
      </mc:AlternateContent>
      <p:sp>
        <p:nvSpPr>
          <p:cNvPr id="8" name="Marcador de número de diapositiva 7">
            <a:extLst>
              <a:ext uri="{FF2B5EF4-FFF2-40B4-BE49-F238E27FC236}">
                <a16:creationId xmlns:a16="http://schemas.microsoft.com/office/drawing/2014/main" id="{219FD6B7-C31A-46CC-9BED-BDA9B3096547}"/>
              </a:ext>
            </a:extLst>
          </p:cNvPr>
          <p:cNvSpPr>
            <a:spLocks noGrp="1"/>
          </p:cNvSpPr>
          <p:nvPr>
            <p:ph type="sldNum" sz="quarter" idx="12"/>
          </p:nvPr>
        </p:nvSpPr>
        <p:spPr/>
        <p:txBody>
          <a:bodyPr/>
          <a:lstStyle/>
          <a:p>
            <a:fld id="{0F1556C4-DFC3-4611-A7CC-780699185E26}" type="slidenum">
              <a:rPr lang="es-ES" smtClean="0"/>
              <a:t>29</a:t>
            </a:fld>
            <a:endParaRPr lang="es-ES" dirty="0"/>
          </a:p>
        </p:txBody>
      </p:sp>
      <p:sp>
        <p:nvSpPr>
          <p:cNvPr id="4" name="Rectángulo 3">
            <a:extLst>
              <a:ext uri="{FF2B5EF4-FFF2-40B4-BE49-F238E27FC236}">
                <a16:creationId xmlns:a16="http://schemas.microsoft.com/office/drawing/2014/main" id="{B9C0036D-81A0-440A-BAE2-A42E4F889A56}"/>
              </a:ext>
            </a:extLst>
          </p:cNvPr>
          <p:cNvSpPr/>
          <p:nvPr/>
        </p:nvSpPr>
        <p:spPr>
          <a:xfrm>
            <a:off x="7967516" y="1221581"/>
            <a:ext cx="3211660" cy="213995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Conector recto 6">
            <a:extLst>
              <a:ext uri="{FF2B5EF4-FFF2-40B4-BE49-F238E27FC236}">
                <a16:creationId xmlns:a16="http://schemas.microsoft.com/office/drawing/2014/main" id="{495F8E74-E985-4D7E-8310-083557E5C019}"/>
              </a:ext>
            </a:extLst>
          </p:cNvPr>
          <p:cNvCxnSpPr>
            <a:stCxn id="4" idx="0"/>
            <a:endCxn id="4" idx="2"/>
          </p:cNvCxnSpPr>
          <p:nvPr/>
        </p:nvCxnSpPr>
        <p:spPr>
          <a:xfrm>
            <a:off x="9573346" y="1221581"/>
            <a:ext cx="0" cy="213995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9" name="Conector recto 8">
            <a:extLst>
              <a:ext uri="{FF2B5EF4-FFF2-40B4-BE49-F238E27FC236}">
                <a16:creationId xmlns:a16="http://schemas.microsoft.com/office/drawing/2014/main" id="{1F3F96A2-5E1E-476A-AFB1-284C525C1471}"/>
              </a:ext>
            </a:extLst>
          </p:cNvPr>
          <p:cNvCxnSpPr>
            <a:cxnSpLocks/>
            <a:stCxn id="4" idx="1"/>
            <a:endCxn id="4" idx="3"/>
          </p:cNvCxnSpPr>
          <p:nvPr/>
        </p:nvCxnSpPr>
        <p:spPr>
          <a:xfrm>
            <a:off x="7967516" y="2291556"/>
            <a:ext cx="3211660"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Elipse 11">
            <a:extLst>
              <a:ext uri="{FF2B5EF4-FFF2-40B4-BE49-F238E27FC236}">
                <a16:creationId xmlns:a16="http://schemas.microsoft.com/office/drawing/2014/main" id="{FDE2B879-8EF7-4316-83BB-FDD2CFC9B5C2}"/>
              </a:ext>
            </a:extLst>
          </p:cNvPr>
          <p:cNvSpPr/>
          <p:nvPr/>
        </p:nvSpPr>
        <p:spPr>
          <a:xfrm>
            <a:off x="8358954" y="1404037"/>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Elipse 12">
            <a:extLst>
              <a:ext uri="{FF2B5EF4-FFF2-40B4-BE49-F238E27FC236}">
                <a16:creationId xmlns:a16="http://schemas.microsoft.com/office/drawing/2014/main" id="{4CB1DDEB-3116-4BD2-BE10-07B824E3B409}"/>
              </a:ext>
            </a:extLst>
          </p:cNvPr>
          <p:cNvSpPr/>
          <p:nvPr/>
        </p:nvSpPr>
        <p:spPr>
          <a:xfrm>
            <a:off x="8332367" y="1618554"/>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9BE1AD67-6E05-4764-A9AF-61C112FAAE91}"/>
              </a:ext>
            </a:extLst>
          </p:cNvPr>
          <p:cNvSpPr/>
          <p:nvPr/>
        </p:nvSpPr>
        <p:spPr>
          <a:xfrm>
            <a:off x="8981138" y="1823347"/>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2620DA7C-8E0D-4E39-975F-1FAFDC8BD969}"/>
              </a:ext>
            </a:extLst>
          </p:cNvPr>
          <p:cNvSpPr/>
          <p:nvPr/>
        </p:nvSpPr>
        <p:spPr>
          <a:xfrm>
            <a:off x="8638765" y="2723340"/>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CF3BF971-5584-43D4-AF13-4668BF67CB60}"/>
              </a:ext>
            </a:extLst>
          </p:cNvPr>
          <p:cNvSpPr/>
          <p:nvPr/>
        </p:nvSpPr>
        <p:spPr>
          <a:xfrm>
            <a:off x="8889577" y="2790687"/>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DFDBFBAA-23E1-4FEA-8156-C99916B2BCD4}"/>
              </a:ext>
            </a:extLst>
          </p:cNvPr>
          <p:cNvSpPr/>
          <p:nvPr/>
        </p:nvSpPr>
        <p:spPr>
          <a:xfrm>
            <a:off x="8547791" y="2572140"/>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8" name="Elipse 17">
            <a:extLst>
              <a:ext uri="{FF2B5EF4-FFF2-40B4-BE49-F238E27FC236}">
                <a16:creationId xmlns:a16="http://schemas.microsoft.com/office/drawing/2014/main" id="{30548D07-4636-4F03-BDA5-2BF185D34D2D}"/>
              </a:ext>
            </a:extLst>
          </p:cNvPr>
          <p:cNvSpPr/>
          <p:nvPr/>
        </p:nvSpPr>
        <p:spPr>
          <a:xfrm>
            <a:off x="8779821" y="3020809"/>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9" name="Elipse 18">
            <a:extLst>
              <a:ext uri="{FF2B5EF4-FFF2-40B4-BE49-F238E27FC236}">
                <a16:creationId xmlns:a16="http://schemas.microsoft.com/office/drawing/2014/main" id="{B5B72679-BFC9-4E1D-93EF-D2476C5D5A6A}"/>
              </a:ext>
            </a:extLst>
          </p:cNvPr>
          <p:cNvSpPr/>
          <p:nvPr/>
        </p:nvSpPr>
        <p:spPr>
          <a:xfrm>
            <a:off x="9811052" y="2606099"/>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0" name="Elipse 19">
            <a:extLst>
              <a:ext uri="{FF2B5EF4-FFF2-40B4-BE49-F238E27FC236}">
                <a16:creationId xmlns:a16="http://schemas.microsoft.com/office/drawing/2014/main" id="{76CD1DF7-7A0B-4253-8485-C3EFEBA03F29}"/>
              </a:ext>
            </a:extLst>
          </p:cNvPr>
          <p:cNvSpPr/>
          <p:nvPr/>
        </p:nvSpPr>
        <p:spPr>
          <a:xfrm>
            <a:off x="10187662" y="2915706"/>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1" name="Elipse 20">
            <a:extLst>
              <a:ext uri="{FF2B5EF4-FFF2-40B4-BE49-F238E27FC236}">
                <a16:creationId xmlns:a16="http://schemas.microsoft.com/office/drawing/2014/main" id="{6C5A50BD-F960-49C5-BB08-0A791FDBEB4A}"/>
              </a:ext>
            </a:extLst>
          </p:cNvPr>
          <p:cNvSpPr/>
          <p:nvPr/>
        </p:nvSpPr>
        <p:spPr>
          <a:xfrm>
            <a:off x="10167902" y="1958043"/>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2" name="Elipse 21">
            <a:extLst>
              <a:ext uri="{FF2B5EF4-FFF2-40B4-BE49-F238E27FC236}">
                <a16:creationId xmlns:a16="http://schemas.microsoft.com/office/drawing/2014/main" id="{81EA45B3-3F7D-422F-AB2A-D949DCC1B025}"/>
              </a:ext>
            </a:extLst>
          </p:cNvPr>
          <p:cNvSpPr/>
          <p:nvPr/>
        </p:nvSpPr>
        <p:spPr>
          <a:xfrm>
            <a:off x="8358954" y="2051192"/>
            <a:ext cx="138906" cy="134696"/>
          </a:xfrm>
          <a:prstGeom prst="ellipse">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Elipse 22">
            <a:extLst>
              <a:ext uri="{FF2B5EF4-FFF2-40B4-BE49-F238E27FC236}">
                <a16:creationId xmlns:a16="http://schemas.microsoft.com/office/drawing/2014/main" id="{F43CF744-0747-42B0-A4DB-2223C3F36B07}"/>
              </a:ext>
            </a:extLst>
          </p:cNvPr>
          <p:cNvSpPr/>
          <p:nvPr/>
        </p:nvSpPr>
        <p:spPr>
          <a:xfrm>
            <a:off x="10277657" y="2620138"/>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Elipse 23">
            <a:extLst>
              <a:ext uri="{FF2B5EF4-FFF2-40B4-BE49-F238E27FC236}">
                <a16:creationId xmlns:a16="http://schemas.microsoft.com/office/drawing/2014/main" id="{C35EB6DD-18D5-4072-981F-0ACEBCF123D1}"/>
              </a:ext>
            </a:extLst>
          </p:cNvPr>
          <p:cNvSpPr/>
          <p:nvPr/>
        </p:nvSpPr>
        <p:spPr>
          <a:xfrm>
            <a:off x="10793174" y="2555446"/>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Elipse 24">
            <a:extLst>
              <a:ext uri="{FF2B5EF4-FFF2-40B4-BE49-F238E27FC236}">
                <a16:creationId xmlns:a16="http://schemas.microsoft.com/office/drawing/2014/main" id="{7FAE1217-1E62-4D6E-8747-6BDEC23C7C24}"/>
              </a:ext>
            </a:extLst>
          </p:cNvPr>
          <p:cNvSpPr/>
          <p:nvPr/>
        </p:nvSpPr>
        <p:spPr>
          <a:xfrm>
            <a:off x="9264428" y="1603471"/>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Elipse 25">
            <a:extLst>
              <a:ext uri="{FF2B5EF4-FFF2-40B4-BE49-F238E27FC236}">
                <a16:creationId xmlns:a16="http://schemas.microsoft.com/office/drawing/2014/main" id="{ED731907-25A4-415E-BE6D-E5EA01B58BAA}"/>
              </a:ext>
            </a:extLst>
          </p:cNvPr>
          <p:cNvSpPr/>
          <p:nvPr/>
        </p:nvSpPr>
        <p:spPr>
          <a:xfrm>
            <a:off x="10465864" y="1494766"/>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Elipse 26">
            <a:extLst>
              <a:ext uri="{FF2B5EF4-FFF2-40B4-BE49-F238E27FC236}">
                <a16:creationId xmlns:a16="http://schemas.microsoft.com/office/drawing/2014/main" id="{90941B5C-0873-41F5-AC20-62F6C646FEC9}"/>
              </a:ext>
            </a:extLst>
          </p:cNvPr>
          <p:cNvSpPr/>
          <p:nvPr/>
        </p:nvSpPr>
        <p:spPr>
          <a:xfrm>
            <a:off x="9741598" y="1603472"/>
            <a:ext cx="138906" cy="13469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9" name="CuadroTexto 28">
            <a:extLst>
              <a:ext uri="{FF2B5EF4-FFF2-40B4-BE49-F238E27FC236}">
                <a16:creationId xmlns:a16="http://schemas.microsoft.com/office/drawing/2014/main" id="{8BBDAC00-15E6-4FD1-9754-87BE2A630AA7}"/>
              </a:ext>
            </a:extLst>
          </p:cNvPr>
          <p:cNvSpPr txBox="1"/>
          <p:nvPr/>
        </p:nvSpPr>
        <p:spPr>
          <a:xfrm>
            <a:off x="8213143" y="803571"/>
            <a:ext cx="2760692" cy="369332"/>
          </a:xfrm>
          <a:prstGeom prst="rect">
            <a:avLst/>
          </a:prstGeom>
          <a:noFill/>
        </p:spPr>
        <p:txBody>
          <a:bodyPr wrap="none" rtlCol="0">
            <a:spAutoFit/>
          </a:bodyPr>
          <a:lstStyle/>
          <a:p>
            <a:r>
              <a:rPr lang="en-US" dirty="0"/>
              <a:t>16 particles in a 2D Domain</a:t>
            </a:r>
          </a:p>
        </p:txBody>
      </p:sp>
      <p:cxnSp>
        <p:nvCxnSpPr>
          <p:cNvPr id="53" name="Conector recto 52">
            <a:extLst>
              <a:ext uri="{FF2B5EF4-FFF2-40B4-BE49-F238E27FC236}">
                <a16:creationId xmlns:a16="http://schemas.microsoft.com/office/drawing/2014/main" id="{9155CB75-1283-47E3-A6CD-CADD8A9E6E01}"/>
              </a:ext>
            </a:extLst>
          </p:cNvPr>
          <p:cNvCxnSpPr>
            <a:cxnSpLocks/>
          </p:cNvCxnSpPr>
          <p:nvPr/>
        </p:nvCxnSpPr>
        <p:spPr>
          <a:xfrm>
            <a:off x="8737466" y="1221581"/>
            <a:ext cx="0" cy="1069975"/>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6" name="Conector recto 55">
            <a:extLst>
              <a:ext uri="{FF2B5EF4-FFF2-40B4-BE49-F238E27FC236}">
                <a16:creationId xmlns:a16="http://schemas.microsoft.com/office/drawing/2014/main" id="{66B6D1B0-EA44-40F8-BF49-4912C5433FA9}"/>
              </a:ext>
            </a:extLst>
          </p:cNvPr>
          <p:cNvCxnSpPr>
            <a:cxnSpLocks/>
          </p:cNvCxnSpPr>
          <p:nvPr/>
        </p:nvCxnSpPr>
        <p:spPr>
          <a:xfrm flipV="1">
            <a:off x="7967516" y="1782107"/>
            <a:ext cx="1625973" cy="2920"/>
          </a:xfrm>
          <a:prstGeom prst="line">
            <a:avLst/>
          </a:prstGeom>
          <a:ln w="38100"/>
        </p:spPr>
        <p:style>
          <a:lnRef idx="1">
            <a:schemeClr val="accent4"/>
          </a:lnRef>
          <a:fillRef idx="0">
            <a:schemeClr val="accent4"/>
          </a:fillRef>
          <a:effectRef idx="0">
            <a:schemeClr val="accent4"/>
          </a:effectRef>
          <a:fontRef idx="minor">
            <a:schemeClr val="tx1"/>
          </a:fontRef>
        </p:style>
      </p:cxnSp>
      <p:grpSp>
        <p:nvGrpSpPr>
          <p:cNvPr id="80" name="Grupo 79">
            <a:extLst>
              <a:ext uri="{FF2B5EF4-FFF2-40B4-BE49-F238E27FC236}">
                <a16:creationId xmlns:a16="http://schemas.microsoft.com/office/drawing/2014/main" id="{5FDA12B0-F12F-40C6-A7B7-9290F844AF06}"/>
              </a:ext>
            </a:extLst>
          </p:cNvPr>
          <p:cNvGrpSpPr/>
          <p:nvPr/>
        </p:nvGrpSpPr>
        <p:grpSpPr>
          <a:xfrm>
            <a:off x="7878627" y="3748194"/>
            <a:ext cx="4142662" cy="2898035"/>
            <a:chOff x="7478091" y="3830636"/>
            <a:chExt cx="4142662" cy="2898035"/>
          </a:xfrm>
        </p:grpSpPr>
        <p:sp>
          <p:nvSpPr>
            <p:cNvPr id="30" name="Rectángulo: esquinas redondeadas 29">
              <a:extLst>
                <a:ext uri="{FF2B5EF4-FFF2-40B4-BE49-F238E27FC236}">
                  <a16:creationId xmlns:a16="http://schemas.microsoft.com/office/drawing/2014/main" id="{11585C6C-E628-4CDE-B8C2-9816127A6F42}"/>
                </a:ext>
              </a:extLst>
            </p:cNvPr>
            <p:cNvSpPr/>
            <p:nvPr/>
          </p:nvSpPr>
          <p:spPr>
            <a:xfrm>
              <a:off x="9333488" y="3830636"/>
              <a:ext cx="1013622" cy="51421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Root</a:t>
              </a:r>
            </a:p>
            <a:p>
              <a:pPr algn="ctr"/>
              <a:r>
                <a:rPr lang="en-US" dirty="0"/>
                <a:t>16</a:t>
              </a:r>
            </a:p>
          </p:txBody>
        </p:sp>
        <p:sp>
          <p:nvSpPr>
            <p:cNvPr id="35" name="Elipse 34">
              <a:extLst>
                <a:ext uri="{FF2B5EF4-FFF2-40B4-BE49-F238E27FC236}">
                  <a16:creationId xmlns:a16="http://schemas.microsoft.com/office/drawing/2014/main" id="{1CC8993F-DF38-40C1-88C4-56DE4624EF3A}"/>
                </a:ext>
              </a:extLst>
            </p:cNvPr>
            <p:cNvSpPr/>
            <p:nvPr/>
          </p:nvSpPr>
          <p:spPr>
            <a:xfrm>
              <a:off x="8201183" y="4478764"/>
              <a:ext cx="756378" cy="46671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5</a:t>
              </a:r>
            </a:p>
          </p:txBody>
        </p:sp>
        <p:sp>
          <p:nvSpPr>
            <p:cNvPr id="37" name="Elipse 36">
              <a:extLst>
                <a:ext uri="{FF2B5EF4-FFF2-40B4-BE49-F238E27FC236}">
                  <a16:creationId xmlns:a16="http://schemas.microsoft.com/office/drawing/2014/main" id="{C3558A5F-A909-4D9A-BE83-27A455749AF9}"/>
                </a:ext>
              </a:extLst>
            </p:cNvPr>
            <p:cNvSpPr/>
            <p:nvPr/>
          </p:nvSpPr>
          <p:spPr>
            <a:xfrm>
              <a:off x="9088156" y="4478764"/>
              <a:ext cx="756378" cy="4667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3</a:t>
              </a:r>
            </a:p>
          </p:txBody>
        </p:sp>
        <p:sp>
          <p:nvSpPr>
            <p:cNvPr id="38" name="Elipse 37">
              <a:extLst>
                <a:ext uri="{FF2B5EF4-FFF2-40B4-BE49-F238E27FC236}">
                  <a16:creationId xmlns:a16="http://schemas.microsoft.com/office/drawing/2014/main" id="{26062504-99D5-499D-8736-403C45AF2C27}"/>
                </a:ext>
              </a:extLst>
            </p:cNvPr>
            <p:cNvSpPr/>
            <p:nvPr/>
          </p:nvSpPr>
          <p:spPr>
            <a:xfrm>
              <a:off x="9975129" y="4463415"/>
              <a:ext cx="756378" cy="4667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4</a:t>
              </a:r>
            </a:p>
          </p:txBody>
        </p:sp>
        <p:sp>
          <p:nvSpPr>
            <p:cNvPr id="39" name="Elipse 38">
              <a:extLst>
                <a:ext uri="{FF2B5EF4-FFF2-40B4-BE49-F238E27FC236}">
                  <a16:creationId xmlns:a16="http://schemas.microsoft.com/office/drawing/2014/main" id="{1ED3B7FC-05FE-4150-8955-DE93FA617F52}"/>
                </a:ext>
              </a:extLst>
            </p:cNvPr>
            <p:cNvSpPr/>
            <p:nvPr/>
          </p:nvSpPr>
          <p:spPr>
            <a:xfrm>
              <a:off x="10864375" y="4463415"/>
              <a:ext cx="756378" cy="4667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4</a:t>
              </a:r>
            </a:p>
          </p:txBody>
        </p:sp>
        <p:cxnSp>
          <p:nvCxnSpPr>
            <p:cNvPr id="41" name="Conector recto 40">
              <a:extLst>
                <a:ext uri="{FF2B5EF4-FFF2-40B4-BE49-F238E27FC236}">
                  <a16:creationId xmlns:a16="http://schemas.microsoft.com/office/drawing/2014/main" id="{5AB7191E-0720-4E6C-A90E-7F79F252502C}"/>
                </a:ext>
              </a:extLst>
            </p:cNvPr>
            <p:cNvCxnSpPr>
              <a:stCxn id="35" idx="0"/>
              <a:endCxn id="30" idx="2"/>
            </p:cNvCxnSpPr>
            <p:nvPr/>
          </p:nvCxnSpPr>
          <p:spPr>
            <a:xfrm flipV="1">
              <a:off x="8579372" y="4344848"/>
              <a:ext cx="1260927" cy="133916"/>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42" name="Conector recto 41">
              <a:extLst>
                <a:ext uri="{FF2B5EF4-FFF2-40B4-BE49-F238E27FC236}">
                  <a16:creationId xmlns:a16="http://schemas.microsoft.com/office/drawing/2014/main" id="{946529E6-559B-44D4-8B13-F1C721774419}"/>
                </a:ext>
              </a:extLst>
            </p:cNvPr>
            <p:cNvCxnSpPr>
              <a:cxnSpLocks/>
              <a:stCxn id="37" idx="0"/>
              <a:endCxn id="30" idx="2"/>
            </p:cNvCxnSpPr>
            <p:nvPr/>
          </p:nvCxnSpPr>
          <p:spPr>
            <a:xfrm flipV="1">
              <a:off x="9466345" y="4344848"/>
              <a:ext cx="373954" cy="133916"/>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43" name="Conector recto 42">
              <a:extLst>
                <a:ext uri="{FF2B5EF4-FFF2-40B4-BE49-F238E27FC236}">
                  <a16:creationId xmlns:a16="http://schemas.microsoft.com/office/drawing/2014/main" id="{0AC66EC1-28BF-4500-8865-FBDA02D1D1F6}"/>
                </a:ext>
              </a:extLst>
            </p:cNvPr>
            <p:cNvCxnSpPr>
              <a:cxnSpLocks/>
              <a:stCxn id="30" idx="2"/>
              <a:endCxn id="38" idx="0"/>
            </p:cNvCxnSpPr>
            <p:nvPr/>
          </p:nvCxnSpPr>
          <p:spPr>
            <a:xfrm>
              <a:off x="9840299" y="4344848"/>
              <a:ext cx="513019" cy="118567"/>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44" name="Conector recto 43">
              <a:extLst>
                <a:ext uri="{FF2B5EF4-FFF2-40B4-BE49-F238E27FC236}">
                  <a16:creationId xmlns:a16="http://schemas.microsoft.com/office/drawing/2014/main" id="{30114F1C-41A6-4E0C-8DB1-F86D8D0F8249}"/>
                </a:ext>
              </a:extLst>
            </p:cNvPr>
            <p:cNvCxnSpPr>
              <a:cxnSpLocks/>
              <a:stCxn id="30" idx="2"/>
              <a:endCxn id="39" idx="0"/>
            </p:cNvCxnSpPr>
            <p:nvPr/>
          </p:nvCxnSpPr>
          <p:spPr>
            <a:xfrm>
              <a:off x="9840299" y="4344848"/>
              <a:ext cx="1402265" cy="118567"/>
            </a:xfrm>
            <a:prstGeom prst="line">
              <a:avLst/>
            </a:prstGeom>
            <a:ln w="25400"/>
          </p:spPr>
          <p:style>
            <a:lnRef idx="1">
              <a:schemeClr val="accent5"/>
            </a:lnRef>
            <a:fillRef idx="0">
              <a:schemeClr val="accent5"/>
            </a:fillRef>
            <a:effectRef idx="0">
              <a:schemeClr val="accent5"/>
            </a:effectRef>
            <a:fontRef idx="minor">
              <a:schemeClr val="tx1"/>
            </a:fontRef>
          </p:style>
        </p:cxnSp>
        <p:sp>
          <p:nvSpPr>
            <p:cNvPr id="59" name="Elipse 58">
              <a:extLst>
                <a:ext uri="{FF2B5EF4-FFF2-40B4-BE49-F238E27FC236}">
                  <a16:creationId xmlns:a16="http://schemas.microsoft.com/office/drawing/2014/main" id="{E3C9F885-738F-4496-B1F9-0085AA57EB55}"/>
                </a:ext>
              </a:extLst>
            </p:cNvPr>
            <p:cNvSpPr/>
            <p:nvPr/>
          </p:nvSpPr>
          <p:spPr>
            <a:xfrm>
              <a:off x="7478091" y="5300753"/>
              <a:ext cx="756378" cy="46671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2</a:t>
              </a:r>
            </a:p>
          </p:txBody>
        </p:sp>
        <p:sp>
          <p:nvSpPr>
            <p:cNvPr id="60" name="Elipse 59">
              <a:extLst>
                <a:ext uri="{FF2B5EF4-FFF2-40B4-BE49-F238E27FC236}">
                  <a16:creationId xmlns:a16="http://schemas.microsoft.com/office/drawing/2014/main" id="{97DF29FC-73A9-49A1-BB55-242F9D08407B}"/>
                </a:ext>
              </a:extLst>
            </p:cNvPr>
            <p:cNvSpPr/>
            <p:nvPr/>
          </p:nvSpPr>
          <p:spPr>
            <a:xfrm>
              <a:off x="8070693" y="5319689"/>
              <a:ext cx="756378" cy="46671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1</a:t>
              </a:r>
            </a:p>
          </p:txBody>
        </p:sp>
        <p:sp>
          <p:nvSpPr>
            <p:cNvPr id="61" name="Elipse 60">
              <a:extLst>
                <a:ext uri="{FF2B5EF4-FFF2-40B4-BE49-F238E27FC236}">
                  <a16:creationId xmlns:a16="http://schemas.microsoft.com/office/drawing/2014/main" id="{E9A11B70-369F-4031-9F8F-B442280C195F}"/>
                </a:ext>
              </a:extLst>
            </p:cNvPr>
            <p:cNvSpPr/>
            <p:nvPr/>
          </p:nvSpPr>
          <p:spPr>
            <a:xfrm>
              <a:off x="8666435" y="5300754"/>
              <a:ext cx="756378" cy="466717"/>
            </a:xfrm>
            <a:prstGeom prst="ellipse">
              <a:avLst/>
            </a:prstGeom>
            <a:solidFill>
              <a:srgbClr val="00206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1</a:t>
              </a:r>
            </a:p>
          </p:txBody>
        </p:sp>
        <p:sp>
          <p:nvSpPr>
            <p:cNvPr id="62" name="Elipse 61">
              <a:extLst>
                <a:ext uri="{FF2B5EF4-FFF2-40B4-BE49-F238E27FC236}">
                  <a16:creationId xmlns:a16="http://schemas.microsoft.com/office/drawing/2014/main" id="{71EAF6C8-EA86-4064-A6D1-DFDE7FE10294}"/>
                </a:ext>
              </a:extLst>
            </p:cNvPr>
            <p:cNvSpPr/>
            <p:nvPr/>
          </p:nvSpPr>
          <p:spPr>
            <a:xfrm>
              <a:off x="9218751" y="5300752"/>
              <a:ext cx="756378" cy="46671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1</a:t>
              </a:r>
            </a:p>
          </p:txBody>
        </p:sp>
        <p:cxnSp>
          <p:nvCxnSpPr>
            <p:cNvPr id="63" name="Conector recto 62">
              <a:extLst>
                <a:ext uri="{FF2B5EF4-FFF2-40B4-BE49-F238E27FC236}">
                  <a16:creationId xmlns:a16="http://schemas.microsoft.com/office/drawing/2014/main" id="{EE7871D1-28DD-490E-9E8C-8CCFDC487817}"/>
                </a:ext>
              </a:extLst>
            </p:cNvPr>
            <p:cNvCxnSpPr>
              <a:cxnSpLocks/>
              <a:stCxn id="59" idx="0"/>
              <a:endCxn id="35" idx="4"/>
            </p:cNvCxnSpPr>
            <p:nvPr/>
          </p:nvCxnSpPr>
          <p:spPr>
            <a:xfrm flipV="1">
              <a:off x="7856280" y="4945481"/>
              <a:ext cx="723092" cy="355272"/>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64" name="Conector recto 63">
              <a:extLst>
                <a:ext uri="{FF2B5EF4-FFF2-40B4-BE49-F238E27FC236}">
                  <a16:creationId xmlns:a16="http://schemas.microsoft.com/office/drawing/2014/main" id="{256403BC-032F-4DA2-8E3D-FDA469B947BC}"/>
                </a:ext>
              </a:extLst>
            </p:cNvPr>
            <p:cNvCxnSpPr>
              <a:cxnSpLocks/>
              <a:stCxn id="35" idx="4"/>
              <a:endCxn id="60" idx="0"/>
            </p:cNvCxnSpPr>
            <p:nvPr/>
          </p:nvCxnSpPr>
          <p:spPr>
            <a:xfrm flipH="1">
              <a:off x="8448882" y="4945481"/>
              <a:ext cx="130490" cy="374208"/>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65" name="Conector recto 64">
              <a:extLst>
                <a:ext uri="{FF2B5EF4-FFF2-40B4-BE49-F238E27FC236}">
                  <a16:creationId xmlns:a16="http://schemas.microsoft.com/office/drawing/2014/main" id="{44D89FA7-EEE3-43C3-9923-8DCFD26A79E9}"/>
                </a:ext>
              </a:extLst>
            </p:cNvPr>
            <p:cNvCxnSpPr>
              <a:cxnSpLocks/>
              <a:stCxn id="35" idx="4"/>
              <a:endCxn id="61" idx="0"/>
            </p:cNvCxnSpPr>
            <p:nvPr/>
          </p:nvCxnSpPr>
          <p:spPr>
            <a:xfrm>
              <a:off x="8579372" y="4945481"/>
              <a:ext cx="465252" cy="355273"/>
            </a:xfrm>
            <a:prstGeom prst="line">
              <a:avLst/>
            </a:prstGeom>
            <a:ln w="25400"/>
          </p:spPr>
          <p:style>
            <a:lnRef idx="1">
              <a:schemeClr val="accent5"/>
            </a:lnRef>
            <a:fillRef idx="0">
              <a:schemeClr val="accent5"/>
            </a:fillRef>
            <a:effectRef idx="0">
              <a:schemeClr val="accent5"/>
            </a:effectRef>
            <a:fontRef idx="minor">
              <a:schemeClr val="tx1"/>
            </a:fontRef>
          </p:style>
        </p:cxnSp>
        <p:cxnSp>
          <p:nvCxnSpPr>
            <p:cNvPr id="66" name="Conector recto 65">
              <a:extLst>
                <a:ext uri="{FF2B5EF4-FFF2-40B4-BE49-F238E27FC236}">
                  <a16:creationId xmlns:a16="http://schemas.microsoft.com/office/drawing/2014/main" id="{A63CF295-4D60-45EF-A028-0871F7872570}"/>
                </a:ext>
              </a:extLst>
            </p:cNvPr>
            <p:cNvCxnSpPr>
              <a:cxnSpLocks/>
              <a:stCxn id="35" idx="4"/>
              <a:endCxn id="62" idx="0"/>
            </p:cNvCxnSpPr>
            <p:nvPr/>
          </p:nvCxnSpPr>
          <p:spPr>
            <a:xfrm>
              <a:off x="8579372" y="4945481"/>
              <a:ext cx="1017568" cy="355271"/>
            </a:xfrm>
            <a:prstGeom prst="line">
              <a:avLst/>
            </a:prstGeom>
            <a:ln w="25400"/>
          </p:spPr>
          <p:style>
            <a:lnRef idx="1">
              <a:schemeClr val="accent5"/>
            </a:lnRef>
            <a:fillRef idx="0">
              <a:schemeClr val="accent5"/>
            </a:fillRef>
            <a:effectRef idx="0">
              <a:schemeClr val="accent5"/>
            </a:effectRef>
            <a:fontRef idx="minor">
              <a:schemeClr val="tx1"/>
            </a:fontRef>
          </p:style>
        </p:cxnSp>
        <p:sp>
          <p:nvSpPr>
            <p:cNvPr id="77" name="CuadroTexto 76">
              <a:extLst>
                <a:ext uri="{FF2B5EF4-FFF2-40B4-BE49-F238E27FC236}">
                  <a16:creationId xmlns:a16="http://schemas.microsoft.com/office/drawing/2014/main" id="{D6CFBB9D-B55C-41FC-B851-B9F805CD79C9}"/>
                </a:ext>
              </a:extLst>
            </p:cNvPr>
            <p:cNvSpPr txBox="1"/>
            <p:nvPr/>
          </p:nvSpPr>
          <p:spPr>
            <a:xfrm>
              <a:off x="8514127" y="5805341"/>
              <a:ext cx="409417" cy="923330"/>
            </a:xfrm>
            <a:prstGeom prst="rect">
              <a:avLst/>
            </a:prstGeom>
            <a:noFill/>
          </p:spPr>
          <p:txBody>
            <a:bodyPr wrap="square" rtlCol="0">
              <a:spAutoFit/>
            </a:bodyPr>
            <a:lstStyle/>
            <a:p>
              <a:r>
                <a:rPr lang="en-US" dirty="0"/>
                <a:t>.</a:t>
              </a:r>
            </a:p>
            <a:p>
              <a:r>
                <a:rPr lang="en-US" dirty="0"/>
                <a:t>.</a:t>
              </a:r>
            </a:p>
            <a:p>
              <a:r>
                <a:rPr lang="en-US" dirty="0"/>
                <a:t>.</a:t>
              </a:r>
            </a:p>
          </p:txBody>
        </p:sp>
      </p:grpSp>
      <p:sp>
        <p:nvSpPr>
          <p:cNvPr id="78" name="CuadroTexto 77">
            <a:extLst>
              <a:ext uri="{FF2B5EF4-FFF2-40B4-BE49-F238E27FC236}">
                <a16:creationId xmlns:a16="http://schemas.microsoft.com/office/drawing/2014/main" id="{8802449E-9036-4ED2-8D4F-B0E5666931DC}"/>
              </a:ext>
            </a:extLst>
          </p:cNvPr>
          <p:cNvSpPr txBox="1"/>
          <p:nvPr/>
        </p:nvSpPr>
        <p:spPr>
          <a:xfrm>
            <a:off x="8130651" y="1813510"/>
            <a:ext cx="201716" cy="369332"/>
          </a:xfrm>
          <a:prstGeom prst="rect">
            <a:avLst/>
          </a:prstGeom>
          <a:noFill/>
        </p:spPr>
        <p:txBody>
          <a:bodyPr wrap="square" rtlCol="0">
            <a:spAutoFit/>
          </a:bodyPr>
          <a:lstStyle/>
          <a:p>
            <a:r>
              <a:rPr lang="en-US" dirty="0"/>
              <a:t>A</a:t>
            </a:r>
          </a:p>
        </p:txBody>
      </p:sp>
      <p:sp>
        <p:nvSpPr>
          <p:cNvPr id="79" name="CuadroTexto 78">
            <a:extLst>
              <a:ext uri="{FF2B5EF4-FFF2-40B4-BE49-F238E27FC236}">
                <a16:creationId xmlns:a16="http://schemas.microsoft.com/office/drawing/2014/main" id="{4A5FCC00-3665-4B4A-9648-E5F809B51BD9}"/>
              </a:ext>
            </a:extLst>
          </p:cNvPr>
          <p:cNvSpPr txBox="1"/>
          <p:nvPr/>
        </p:nvSpPr>
        <p:spPr>
          <a:xfrm>
            <a:off x="7078646" y="3786862"/>
            <a:ext cx="848962" cy="369332"/>
          </a:xfrm>
          <a:prstGeom prst="rect">
            <a:avLst/>
          </a:prstGeom>
          <a:noFill/>
        </p:spPr>
        <p:txBody>
          <a:bodyPr wrap="square" rtlCol="0">
            <a:spAutoFit/>
          </a:bodyPr>
          <a:lstStyle/>
          <a:p>
            <a:r>
              <a:rPr lang="en-US" dirty="0"/>
              <a:t>Level 0</a:t>
            </a:r>
          </a:p>
        </p:txBody>
      </p:sp>
      <p:sp>
        <p:nvSpPr>
          <p:cNvPr id="83" name="CuadroTexto 82">
            <a:extLst>
              <a:ext uri="{FF2B5EF4-FFF2-40B4-BE49-F238E27FC236}">
                <a16:creationId xmlns:a16="http://schemas.microsoft.com/office/drawing/2014/main" id="{C9697AC7-1FE6-4FE3-BFD3-8385F15DBC46}"/>
              </a:ext>
            </a:extLst>
          </p:cNvPr>
          <p:cNvSpPr txBox="1"/>
          <p:nvPr/>
        </p:nvSpPr>
        <p:spPr>
          <a:xfrm>
            <a:off x="7086378" y="4380973"/>
            <a:ext cx="848962" cy="369332"/>
          </a:xfrm>
          <a:prstGeom prst="rect">
            <a:avLst/>
          </a:prstGeom>
          <a:noFill/>
        </p:spPr>
        <p:txBody>
          <a:bodyPr wrap="square" rtlCol="0">
            <a:spAutoFit/>
          </a:bodyPr>
          <a:lstStyle/>
          <a:p>
            <a:r>
              <a:rPr lang="en-US" dirty="0"/>
              <a:t>Level 1</a:t>
            </a:r>
          </a:p>
        </p:txBody>
      </p:sp>
      <p:sp>
        <p:nvSpPr>
          <p:cNvPr id="84" name="CuadroTexto 83">
            <a:extLst>
              <a:ext uri="{FF2B5EF4-FFF2-40B4-BE49-F238E27FC236}">
                <a16:creationId xmlns:a16="http://schemas.microsoft.com/office/drawing/2014/main" id="{E01A8314-6C47-4C31-BD53-2C651CB76988}"/>
              </a:ext>
            </a:extLst>
          </p:cNvPr>
          <p:cNvSpPr txBox="1"/>
          <p:nvPr/>
        </p:nvSpPr>
        <p:spPr>
          <a:xfrm>
            <a:off x="7086655" y="5293662"/>
            <a:ext cx="848962" cy="369332"/>
          </a:xfrm>
          <a:prstGeom prst="rect">
            <a:avLst/>
          </a:prstGeom>
          <a:noFill/>
        </p:spPr>
        <p:txBody>
          <a:bodyPr wrap="square" rtlCol="0">
            <a:spAutoFit/>
          </a:bodyPr>
          <a:lstStyle/>
          <a:p>
            <a:r>
              <a:rPr lang="en-US" dirty="0"/>
              <a:t>Level 2</a:t>
            </a:r>
          </a:p>
        </p:txBody>
      </p:sp>
      <p:sp>
        <p:nvSpPr>
          <p:cNvPr id="52" name="Rectángulo 51">
            <a:extLst>
              <a:ext uri="{FF2B5EF4-FFF2-40B4-BE49-F238E27FC236}">
                <a16:creationId xmlns:a16="http://schemas.microsoft.com/office/drawing/2014/main" id="{F7A9BA0D-77E7-402A-9D26-F1B8E41B8664}"/>
              </a:ext>
            </a:extLst>
          </p:cNvPr>
          <p:cNvSpPr/>
          <p:nvPr/>
        </p:nvSpPr>
        <p:spPr>
          <a:xfrm>
            <a:off x="0" y="6206351"/>
            <a:ext cx="7581530" cy="651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a:solidFill>
                  <a:schemeClr val="tx1"/>
                </a:solidFill>
              </a:rPr>
              <a:t>[1] Barnes, J., &amp; Hut, P. (1986). </a:t>
            </a:r>
            <a:r>
              <a:rPr lang="pt-BR" sz="1000" i="1" dirty="0">
                <a:solidFill>
                  <a:schemeClr val="tx1"/>
                </a:solidFill>
              </a:rPr>
              <a:t>A </a:t>
            </a:r>
            <a:r>
              <a:rPr lang="pt-BR" sz="1000" i="1" dirty="0" err="1">
                <a:solidFill>
                  <a:schemeClr val="tx1"/>
                </a:solidFill>
              </a:rPr>
              <a:t>hierarchical</a:t>
            </a:r>
            <a:r>
              <a:rPr lang="pt-BR" sz="1000" i="1" dirty="0">
                <a:solidFill>
                  <a:schemeClr val="tx1"/>
                </a:solidFill>
              </a:rPr>
              <a:t> O(N log N) force-</a:t>
            </a:r>
            <a:r>
              <a:rPr lang="pt-BR" sz="1000" i="1" dirty="0" err="1">
                <a:solidFill>
                  <a:schemeClr val="tx1"/>
                </a:solidFill>
              </a:rPr>
              <a:t>calculation</a:t>
            </a:r>
            <a:r>
              <a:rPr lang="pt-BR" sz="1000" i="1" dirty="0">
                <a:solidFill>
                  <a:schemeClr val="tx1"/>
                </a:solidFill>
              </a:rPr>
              <a:t> </a:t>
            </a:r>
            <a:r>
              <a:rPr lang="pt-BR" sz="1000" i="1" dirty="0" err="1">
                <a:solidFill>
                  <a:schemeClr val="tx1"/>
                </a:solidFill>
              </a:rPr>
              <a:t>algorithm</a:t>
            </a:r>
            <a:r>
              <a:rPr lang="pt-BR" sz="1000" i="1" dirty="0">
                <a:solidFill>
                  <a:schemeClr val="tx1"/>
                </a:solidFill>
              </a:rPr>
              <a:t>. </a:t>
            </a:r>
            <a:r>
              <a:rPr lang="pt-BR" sz="1000" i="1" dirty="0" err="1">
                <a:solidFill>
                  <a:schemeClr val="tx1"/>
                </a:solidFill>
              </a:rPr>
              <a:t>Nature</a:t>
            </a:r>
            <a:r>
              <a:rPr lang="pt-BR" sz="1000" i="1" dirty="0">
                <a:solidFill>
                  <a:schemeClr val="tx1"/>
                </a:solidFill>
              </a:rPr>
              <a:t>, 324(6096), 446–449.</a:t>
            </a:r>
            <a:r>
              <a:rPr lang="pt-BR" sz="1000" dirty="0">
                <a:solidFill>
                  <a:schemeClr val="tx1"/>
                </a:solidFill>
              </a:rPr>
              <a:t> doi:10.1038/324446a0 </a:t>
            </a:r>
            <a:endParaRPr lang="en-US" sz="1000" b="0" i="0" dirty="0">
              <a:solidFill>
                <a:schemeClr val="tx1"/>
              </a:solidFill>
              <a:effectLst/>
              <a:latin typeface="Whitney"/>
            </a:endParaRPr>
          </a:p>
          <a:p>
            <a:r>
              <a:rPr lang="en-US" sz="1000" b="0" i="0" dirty="0">
                <a:solidFill>
                  <a:schemeClr val="tx1"/>
                </a:solidFill>
                <a:effectLst/>
                <a:latin typeface="Whitney"/>
              </a:rPr>
              <a:t>[2] Greengard, L. (1990). The Numerical Solution of the N-Body Problem. Computers in Physics, 4 (142).</a:t>
            </a:r>
          </a:p>
          <a:p>
            <a:r>
              <a:rPr lang="en-US" sz="1000" dirty="0">
                <a:solidFill>
                  <a:schemeClr val="tx1"/>
                </a:solidFill>
              </a:rPr>
              <a:t>[3] Liu, </a:t>
            </a:r>
            <a:r>
              <a:rPr lang="en-US" sz="1000" dirty="0" err="1">
                <a:solidFill>
                  <a:schemeClr val="tx1"/>
                </a:solidFill>
              </a:rPr>
              <a:t>Pangfeng</a:t>
            </a:r>
            <a:r>
              <a:rPr lang="en-US" sz="1000" dirty="0">
                <a:solidFill>
                  <a:schemeClr val="tx1"/>
                </a:solidFill>
              </a:rPr>
              <a:t> &amp; Bhatt, Sandeep. (2001). Experiences with parallel N-body simulation. Parallel and Distributed Systems, IEEE.</a:t>
            </a:r>
          </a:p>
        </p:txBody>
      </p:sp>
    </p:spTree>
    <p:extLst>
      <p:ext uri="{BB962C8B-B14F-4D97-AF65-F5344CB8AC3E}">
        <p14:creationId xmlns:p14="http://schemas.microsoft.com/office/powerpoint/2010/main" val="91495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352426" y="1157287"/>
                <a:ext cx="7724775" cy="4543425"/>
              </a:xfrm>
            </p:spPr>
            <p:txBody>
              <a:bodyPr>
                <a:noAutofit/>
              </a:bodyPr>
              <a:lstStyle/>
              <a:p>
                <a:r>
                  <a:rPr lang="en-US" sz="2000" dirty="0"/>
                  <a:t>The </a:t>
                </a:r>
                <a:r>
                  <a:rPr lang="en-US" sz="2000" b="1" dirty="0"/>
                  <a:t>N-body problem </a:t>
                </a:r>
                <a:r>
                  <a:rPr lang="en-US" sz="2000" dirty="0"/>
                  <a:t>is one of the most famous problems in mathematical physics, with its first complete mathematical formulation dating back to Newton’s Principia [1].</a:t>
                </a:r>
                <a:endParaRPr lang="en-GB" sz="2000" dirty="0"/>
              </a:p>
              <a:p>
                <a:r>
                  <a:rPr lang="en-US" sz="2000" dirty="0"/>
                  <a:t>The </a:t>
                </a:r>
                <a:r>
                  <a:rPr lang="en-US" sz="2000" b="1" dirty="0"/>
                  <a:t>N-Body Problem </a:t>
                </a:r>
                <a:r>
                  <a:rPr lang="en-US" sz="2000" dirty="0"/>
                  <a:t>is the problem of predicting the motion of a system of N particles over time when the only forces with which they interact are the forces described in Newton's Law of Universal Gravitation.</a:t>
                </a:r>
                <a:endParaRPr lang="en-GB" sz="2000" dirty="0"/>
              </a:p>
              <a:p>
                <a:r>
                  <a:rPr lang="en-GB" sz="2000" dirty="0"/>
                  <a:t>Currently, the </a:t>
                </a:r>
                <a:r>
                  <a:rPr lang="en-GB" sz="2000" i="1" dirty="0"/>
                  <a:t>two body problem </a:t>
                </a:r>
                <a14:m>
                  <m:oMath xmlns:m="http://schemas.openxmlformats.org/officeDocument/2006/math">
                    <m:r>
                      <a:rPr lang="en-GB" sz="2000" i="1" dirty="0" smtClean="0">
                        <a:latin typeface="Cambria Math" panose="02040503050406030204" pitchFamily="18" charset="0"/>
                      </a:rPr>
                      <m:t>(</m:t>
                    </m:r>
                    <m:r>
                      <a:rPr lang="en-GB" sz="2000" i="1" dirty="0" smtClean="0">
                        <a:latin typeface="Cambria Math" panose="02040503050406030204" pitchFamily="18" charset="0"/>
                      </a:rPr>
                      <m:t>𝑁</m:t>
                    </m:r>
                    <m:r>
                      <a:rPr lang="en-GB" sz="2000" i="1" dirty="0" smtClean="0">
                        <a:latin typeface="Cambria Math" panose="02040503050406030204" pitchFamily="18" charset="0"/>
                      </a:rPr>
                      <m:t>=2) </m:t>
                    </m:r>
                  </m:oMath>
                </a14:m>
                <a:r>
                  <a:rPr lang="en-GB" sz="2000" dirty="0"/>
                  <a:t>has already been solved analytically and the solution is exact, in fact, they are conic sections. </a:t>
                </a:r>
              </a:p>
              <a:p>
                <a:r>
                  <a:rPr lang="en-GB" sz="2000" dirty="0"/>
                  <a:t>Nevertheless, until today, the analytical solution remains unsolved for </a:t>
                </a:r>
                <a14:m>
                  <m:oMath xmlns:m="http://schemas.openxmlformats.org/officeDocument/2006/math">
                    <m:r>
                      <a:rPr lang="en-GB" sz="2000" i="1" dirty="0" smtClean="0">
                        <a:latin typeface="Cambria Math" panose="02040503050406030204" pitchFamily="18" charset="0"/>
                      </a:rPr>
                      <m:t>𝑁</m:t>
                    </m:r>
                    <m:r>
                      <a:rPr lang="en-GB" sz="2000" i="1" dirty="0" smtClean="0">
                        <a:latin typeface="Cambria Math" panose="02040503050406030204" pitchFamily="18" charset="0"/>
                      </a:rPr>
                      <m:t> &gt; 2</m:t>
                    </m:r>
                  </m:oMath>
                </a14:m>
                <a:r>
                  <a:rPr lang="en-GB" sz="2000" dirty="0"/>
                  <a:t>. The </a:t>
                </a:r>
                <a:r>
                  <a:rPr lang="en-US" sz="2000" dirty="0"/>
                  <a:t>equations cannot be solved analytically and we must look at numerical solutions.</a:t>
                </a:r>
                <a:endParaRPr lang="en-GB" sz="2000" dirty="0"/>
              </a:p>
              <a:p>
                <a:r>
                  <a:rPr lang="en-GB" sz="2000" dirty="0"/>
                  <a:t>For instance, the three body problem has been described as </a:t>
                </a:r>
                <a:r>
                  <a:rPr lang="en-GB" sz="2000" u="sng" dirty="0"/>
                  <a:t>chaotic</a:t>
                </a:r>
                <a:r>
                  <a:rPr lang="en-GB" sz="2000" dirty="0"/>
                  <a:t>.</a:t>
                </a:r>
              </a:p>
            </p:txBody>
          </p:sp>
        </mc:Choice>
        <mc:Fallback xmlns="">
          <p:sp>
            <p:nvSpPr>
              <p:cNvPr id="3" name="Content Placeholder 2">
                <a:extLst>
                  <a:ext uri="{FF2B5EF4-FFF2-40B4-BE49-F238E27FC236}">
                    <a16:creationId xmlns:a16="http://schemas.microsoft.com/office/drawing/2014/main" id="{2053916E-71A8-4ADC-9AE6-58F571BE19C8}"/>
                  </a:ext>
                </a:extLst>
              </p:cNvPr>
              <p:cNvSpPr>
                <a:spLocks noGrp="1" noRot="1" noChangeAspect="1" noMove="1" noResize="1" noEditPoints="1" noAdjustHandles="1" noChangeArrowheads="1" noChangeShapeType="1" noTextEdit="1"/>
              </p:cNvSpPr>
              <p:nvPr>
                <p:ph idx="1"/>
              </p:nvPr>
            </p:nvSpPr>
            <p:spPr>
              <a:xfrm>
                <a:off x="352426" y="1157287"/>
                <a:ext cx="7724775" cy="4543425"/>
              </a:xfrm>
              <a:blipFill>
                <a:blip r:embed="rId2"/>
                <a:stretch>
                  <a:fillRect l="-710" t="-1477" r="-1026"/>
                </a:stretch>
              </a:blipFill>
            </p:spPr>
            <p:txBody>
              <a:bodyPr/>
              <a:lstStyle/>
              <a:p>
                <a:r>
                  <a:rPr lang="en-US">
                    <a:noFill/>
                  </a:rPr>
                  <a:t> </a:t>
                </a:r>
              </a:p>
            </p:txBody>
          </p:sp>
        </mc:Fallback>
      </mc:AlternateContent>
      <p:pic>
        <p:nvPicPr>
          <p:cNvPr id="2050" name="Picture 2" descr="Two-body problem">
            <a:extLst>
              <a:ext uri="{FF2B5EF4-FFF2-40B4-BE49-F238E27FC236}">
                <a16:creationId xmlns:a16="http://schemas.microsoft.com/office/drawing/2014/main" id="{F4E9AE62-BB96-40C8-B342-B4E7F84F5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586" y="269875"/>
            <a:ext cx="2843214" cy="21289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int Vortices: Two Body Problem">
            <a:extLst>
              <a:ext uri="{FF2B5EF4-FFF2-40B4-BE49-F238E27FC236}">
                <a16:creationId xmlns:a16="http://schemas.microsoft.com/office/drawing/2014/main" id="{B9448819-D314-4C75-A439-0EAA8F1E53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663022" y="3429000"/>
            <a:ext cx="2447925" cy="24479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8E5D78F-7D7C-41E7-A63C-C73F07C84E23}"/>
              </a:ext>
            </a:extLst>
          </p:cNvPr>
          <p:cNvSpPr txBox="1"/>
          <p:nvPr/>
        </p:nvSpPr>
        <p:spPr>
          <a:xfrm>
            <a:off x="7852189" y="5951021"/>
            <a:ext cx="4260022" cy="369332"/>
          </a:xfrm>
          <a:prstGeom prst="rect">
            <a:avLst/>
          </a:prstGeom>
          <a:noFill/>
        </p:spPr>
        <p:txBody>
          <a:bodyPr wrap="square" rtlCol="0">
            <a:spAutoFit/>
          </a:bodyPr>
          <a:lstStyle/>
          <a:p>
            <a:r>
              <a:rPr lang="en-US" dirty="0"/>
              <a:t>The evolution of two bodies interaction [3]. </a:t>
            </a:r>
          </a:p>
        </p:txBody>
      </p:sp>
      <p:sp>
        <p:nvSpPr>
          <p:cNvPr id="8" name="CuadroTexto 7">
            <a:extLst>
              <a:ext uri="{FF2B5EF4-FFF2-40B4-BE49-F238E27FC236}">
                <a16:creationId xmlns:a16="http://schemas.microsoft.com/office/drawing/2014/main" id="{82291541-6B65-4464-B12A-57C250ACB6E1}"/>
              </a:ext>
            </a:extLst>
          </p:cNvPr>
          <p:cNvSpPr txBox="1"/>
          <p:nvPr/>
        </p:nvSpPr>
        <p:spPr>
          <a:xfrm>
            <a:off x="8281988" y="2508911"/>
            <a:ext cx="3910012" cy="369332"/>
          </a:xfrm>
          <a:prstGeom prst="rect">
            <a:avLst/>
          </a:prstGeom>
          <a:noFill/>
        </p:spPr>
        <p:txBody>
          <a:bodyPr wrap="square" rtlCol="0">
            <a:spAutoFit/>
          </a:bodyPr>
          <a:lstStyle/>
          <a:p>
            <a:r>
              <a:rPr lang="en-US" dirty="0"/>
              <a:t>Forces in a two body problem [2].</a:t>
            </a:r>
          </a:p>
        </p:txBody>
      </p:sp>
      <p:sp>
        <p:nvSpPr>
          <p:cNvPr id="9" name="Marcador de número de diapositiva 8">
            <a:extLst>
              <a:ext uri="{FF2B5EF4-FFF2-40B4-BE49-F238E27FC236}">
                <a16:creationId xmlns:a16="http://schemas.microsoft.com/office/drawing/2014/main" id="{C8604397-0046-4431-9D5D-9D40568ACFCE}"/>
              </a:ext>
            </a:extLst>
          </p:cNvPr>
          <p:cNvSpPr>
            <a:spLocks noGrp="1"/>
          </p:cNvSpPr>
          <p:nvPr>
            <p:ph type="sldNum" sz="quarter" idx="12"/>
          </p:nvPr>
        </p:nvSpPr>
        <p:spPr/>
        <p:txBody>
          <a:bodyPr/>
          <a:lstStyle/>
          <a:p>
            <a:fld id="{0F1556C4-DFC3-4611-A7CC-780699185E26}" type="slidenum">
              <a:rPr lang="es-ES" smtClean="0"/>
              <a:t>3</a:t>
            </a:fld>
            <a:endParaRPr lang="es-ES"/>
          </a:p>
        </p:txBody>
      </p:sp>
      <p:sp>
        <p:nvSpPr>
          <p:cNvPr id="7" name="Rectángulo 6">
            <a:extLst>
              <a:ext uri="{FF2B5EF4-FFF2-40B4-BE49-F238E27FC236}">
                <a16:creationId xmlns:a16="http://schemas.microsoft.com/office/drawing/2014/main" id="{8515D89B-2563-4CE2-A05F-ED2411474720}"/>
              </a:ext>
            </a:extLst>
          </p:cNvPr>
          <p:cNvSpPr/>
          <p:nvPr/>
        </p:nvSpPr>
        <p:spPr>
          <a:xfrm>
            <a:off x="0" y="5876925"/>
            <a:ext cx="6905625" cy="981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a:solidFill>
                  <a:schemeClr val="tx1"/>
                </a:solidFill>
                <a:latin typeface="DINWebPro"/>
              </a:rPr>
              <a:t>[1] </a:t>
            </a:r>
            <a:r>
              <a:rPr lang="es-ES" sz="1000" b="0" i="0" dirty="0" err="1">
                <a:solidFill>
                  <a:schemeClr val="tx1"/>
                </a:solidFill>
                <a:effectLst/>
                <a:latin typeface="DINWebPro"/>
              </a:rPr>
              <a:t>Aarseth</a:t>
            </a:r>
            <a:r>
              <a:rPr lang="es-ES" sz="1000" b="0" i="0" dirty="0">
                <a:solidFill>
                  <a:schemeClr val="tx1"/>
                </a:solidFill>
                <a:effectLst/>
                <a:latin typeface="DINWebPro"/>
              </a:rPr>
              <a:t>, S. (2003). </a:t>
            </a:r>
            <a:r>
              <a:rPr lang="es-ES" sz="1000" b="0" i="0" dirty="0" err="1">
                <a:solidFill>
                  <a:schemeClr val="tx1"/>
                </a:solidFill>
                <a:effectLst/>
                <a:latin typeface="DINWebPro"/>
              </a:rPr>
              <a:t>Gravitational</a:t>
            </a:r>
            <a:r>
              <a:rPr lang="es-ES" sz="1000" b="0" i="0" dirty="0">
                <a:solidFill>
                  <a:schemeClr val="tx1"/>
                </a:solidFill>
                <a:effectLst/>
                <a:latin typeface="DINWebPro"/>
              </a:rPr>
              <a:t> N-</a:t>
            </a:r>
            <a:r>
              <a:rPr lang="es-ES" sz="1000" b="0" i="0" dirty="0" err="1">
                <a:solidFill>
                  <a:schemeClr val="tx1"/>
                </a:solidFill>
                <a:effectLst/>
                <a:latin typeface="DINWebPro"/>
              </a:rPr>
              <a:t>Body</a:t>
            </a:r>
            <a:r>
              <a:rPr lang="es-ES" sz="1000" b="0" i="0" dirty="0">
                <a:solidFill>
                  <a:schemeClr val="tx1"/>
                </a:solidFill>
                <a:effectLst/>
                <a:latin typeface="DINWebPro"/>
              </a:rPr>
              <a:t> </a:t>
            </a:r>
            <a:r>
              <a:rPr lang="es-ES" sz="1000" b="0" i="0" dirty="0" err="1">
                <a:solidFill>
                  <a:schemeClr val="tx1"/>
                </a:solidFill>
                <a:effectLst/>
                <a:latin typeface="DINWebPro"/>
              </a:rPr>
              <a:t>Simulations</a:t>
            </a:r>
            <a:r>
              <a:rPr lang="es-ES" sz="1000" b="0" i="0" dirty="0">
                <a:solidFill>
                  <a:schemeClr val="tx1"/>
                </a:solidFill>
                <a:effectLst/>
                <a:latin typeface="DINWebPro"/>
              </a:rPr>
              <a:t>: Tools and </a:t>
            </a:r>
            <a:r>
              <a:rPr lang="es-ES" sz="1000" b="0" i="0" dirty="0" err="1">
                <a:solidFill>
                  <a:schemeClr val="tx1"/>
                </a:solidFill>
                <a:effectLst/>
                <a:latin typeface="DINWebPro"/>
              </a:rPr>
              <a:t>Algorithms</a:t>
            </a:r>
            <a:r>
              <a:rPr lang="es-ES" sz="1000" b="0" i="0" dirty="0">
                <a:solidFill>
                  <a:schemeClr val="tx1"/>
                </a:solidFill>
                <a:effectLst/>
                <a:latin typeface="DINWebPro"/>
              </a:rPr>
              <a:t> (Cambridge </a:t>
            </a:r>
            <a:r>
              <a:rPr lang="es-ES" sz="1000" b="0" i="0" dirty="0" err="1">
                <a:solidFill>
                  <a:schemeClr val="tx1"/>
                </a:solidFill>
                <a:effectLst/>
                <a:latin typeface="DINWebPro"/>
              </a:rPr>
              <a:t>Monographs</a:t>
            </a:r>
            <a:r>
              <a:rPr lang="es-ES" sz="1000" b="0" i="0" dirty="0">
                <a:solidFill>
                  <a:schemeClr val="tx1"/>
                </a:solidFill>
                <a:effectLst/>
                <a:latin typeface="DINWebPro"/>
              </a:rPr>
              <a:t> </a:t>
            </a:r>
            <a:r>
              <a:rPr lang="es-ES" sz="1000" b="0" i="0" dirty="0" err="1">
                <a:solidFill>
                  <a:schemeClr val="tx1"/>
                </a:solidFill>
                <a:effectLst/>
                <a:latin typeface="DINWebPro"/>
              </a:rPr>
              <a:t>on</a:t>
            </a:r>
            <a:r>
              <a:rPr lang="es-ES" sz="1000" b="0" i="0" dirty="0">
                <a:solidFill>
                  <a:schemeClr val="tx1"/>
                </a:solidFill>
                <a:effectLst/>
                <a:latin typeface="DINWebPro"/>
              </a:rPr>
              <a:t> </a:t>
            </a:r>
            <a:r>
              <a:rPr lang="es-ES" sz="1000" b="0" i="0" dirty="0" err="1">
                <a:solidFill>
                  <a:schemeClr val="tx1"/>
                </a:solidFill>
                <a:effectLst/>
                <a:latin typeface="DINWebPro"/>
              </a:rPr>
              <a:t>Mathematical</a:t>
            </a:r>
            <a:r>
              <a:rPr lang="es-ES" sz="1000" b="0" i="0" dirty="0">
                <a:solidFill>
                  <a:schemeClr val="tx1"/>
                </a:solidFill>
                <a:effectLst/>
                <a:latin typeface="DINWebPro"/>
              </a:rPr>
              <a:t> </a:t>
            </a:r>
            <a:r>
              <a:rPr lang="es-ES" sz="1000" b="0" i="0" dirty="0" err="1">
                <a:solidFill>
                  <a:schemeClr val="tx1"/>
                </a:solidFill>
                <a:effectLst/>
                <a:latin typeface="DINWebPro"/>
              </a:rPr>
              <a:t>Physics</a:t>
            </a:r>
            <a:r>
              <a:rPr lang="es-ES" sz="1000" b="0" i="0" dirty="0">
                <a:solidFill>
                  <a:schemeClr val="tx1"/>
                </a:solidFill>
                <a:effectLst/>
                <a:latin typeface="DINWebPro"/>
              </a:rPr>
              <a:t>). Cambridge: Cambridge </a:t>
            </a:r>
            <a:r>
              <a:rPr lang="es-ES" sz="1000" b="0" i="0" dirty="0" err="1">
                <a:solidFill>
                  <a:schemeClr val="tx1"/>
                </a:solidFill>
                <a:effectLst/>
                <a:latin typeface="DINWebPro"/>
              </a:rPr>
              <a:t>University</a:t>
            </a:r>
            <a:r>
              <a:rPr lang="es-ES" sz="1000" b="0" i="0" dirty="0">
                <a:solidFill>
                  <a:schemeClr val="tx1"/>
                </a:solidFill>
                <a:effectLst/>
                <a:latin typeface="DINWebPro"/>
              </a:rPr>
              <a:t> </a:t>
            </a:r>
            <a:r>
              <a:rPr lang="es-ES" sz="1000" b="0" i="0" dirty="0" err="1">
                <a:solidFill>
                  <a:schemeClr val="tx1"/>
                </a:solidFill>
                <a:effectLst/>
                <a:latin typeface="DINWebPro"/>
              </a:rPr>
              <a:t>Press</a:t>
            </a:r>
            <a:r>
              <a:rPr lang="es-ES" sz="1000" b="0" i="0" dirty="0">
                <a:solidFill>
                  <a:schemeClr val="tx1"/>
                </a:solidFill>
                <a:effectLst/>
                <a:latin typeface="DINWebPro"/>
              </a:rPr>
              <a:t>. doi:10.1017/CBO9780511535246</a:t>
            </a:r>
          </a:p>
          <a:p>
            <a:r>
              <a:rPr lang="en-US" sz="1000" b="0" i="0" dirty="0">
                <a:solidFill>
                  <a:schemeClr val="tx1"/>
                </a:solidFill>
                <a:effectLst/>
                <a:latin typeface="Whitney"/>
              </a:rPr>
              <a:t>[2] Fitzpatrick, R. (2016).Two-body problem. </a:t>
            </a:r>
            <a:r>
              <a:rPr lang="en-US" sz="1000" b="0" i="0" u="none" strike="noStrike" dirty="0">
                <a:solidFill>
                  <a:schemeClr val="tx1"/>
                </a:solidFill>
                <a:effectLst/>
                <a:latin typeface="Whitney"/>
                <a:hlinkClick r:id="rId5" tooltip="https://farside.ph.utexas.edu/teaching/celestial/Celestial/node11.html">
                  <a:extLst>
                    <a:ext uri="{A12FA001-AC4F-418D-AE19-62706E023703}">
                      <ahyp:hlinkClr xmlns:ahyp="http://schemas.microsoft.com/office/drawing/2018/hyperlinkcolor" val="tx"/>
                    </a:ext>
                  </a:extLst>
                </a:hlinkClick>
              </a:rPr>
              <a:t>https://farside.ph.utexas.edu/teaching/celestial/Celestial/node11.html</a:t>
            </a:r>
            <a:r>
              <a:rPr lang="en-US" sz="1000" b="0" i="0" dirty="0">
                <a:solidFill>
                  <a:schemeClr val="tx1"/>
                </a:solidFill>
                <a:effectLst/>
                <a:latin typeface="Whitney"/>
              </a:rPr>
              <a:t> (accessed: 11-04-2021)</a:t>
            </a:r>
          </a:p>
          <a:p>
            <a:r>
              <a:rPr lang="en-US" sz="1000" b="0" i="0" dirty="0">
                <a:solidFill>
                  <a:schemeClr val="tx1"/>
                </a:solidFill>
                <a:effectLst/>
                <a:latin typeface="Whitney"/>
              </a:rPr>
              <a:t>[3] </a:t>
            </a:r>
            <a:r>
              <a:rPr lang="en-US" sz="1000" b="0" i="0" dirty="0" err="1">
                <a:solidFill>
                  <a:schemeClr val="tx1"/>
                </a:solidFill>
                <a:effectLst/>
                <a:latin typeface="Whitney"/>
              </a:rPr>
              <a:t>Yanovsky</a:t>
            </a:r>
            <a:r>
              <a:rPr lang="en-US" sz="1000" b="0" i="0" dirty="0">
                <a:solidFill>
                  <a:schemeClr val="tx1"/>
                </a:solidFill>
                <a:effectLst/>
                <a:latin typeface="Whitney"/>
              </a:rPr>
              <a:t>, I. (2008).Point Vortices. Two-body problem. </a:t>
            </a:r>
            <a:r>
              <a:rPr lang="en-US" sz="1000" b="0" i="0" u="none" strike="noStrike" dirty="0">
                <a:solidFill>
                  <a:schemeClr val="tx1"/>
                </a:solidFill>
                <a:effectLst/>
                <a:latin typeface="Whitney"/>
                <a:hlinkClick r:id="rId6" tooltip="https://www.math.ucla.edu/~yanovsky/Research/VortexSheets/2body.htm">
                  <a:extLst>
                    <a:ext uri="{A12FA001-AC4F-418D-AE19-62706E023703}">
                      <ahyp:hlinkClr xmlns:ahyp="http://schemas.microsoft.com/office/drawing/2018/hyperlinkcolor" val="tx"/>
                    </a:ext>
                  </a:extLst>
                </a:hlinkClick>
              </a:rPr>
              <a:t>https://www.math.ucla.edu/~yanovsky/Research/VortexSheets/2body.htm</a:t>
            </a:r>
            <a:r>
              <a:rPr lang="en-US" sz="1000" b="0" i="0" dirty="0">
                <a:solidFill>
                  <a:schemeClr val="tx1"/>
                </a:solidFill>
                <a:effectLst/>
                <a:latin typeface="Whitney"/>
              </a:rPr>
              <a:t> (accessed: 11-04-2021)</a:t>
            </a:r>
            <a:endParaRPr lang="es-ES" sz="1000" b="0" i="0" dirty="0">
              <a:solidFill>
                <a:schemeClr val="tx1"/>
              </a:solidFill>
              <a:effectLst/>
              <a:latin typeface="DINWebPro"/>
            </a:endParaRPr>
          </a:p>
        </p:txBody>
      </p:sp>
    </p:spTree>
    <p:extLst>
      <p:ext uri="{BB962C8B-B14F-4D97-AF65-F5344CB8AC3E}">
        <p14:creationId xmlns:p14="http://schemas.microsoft.com/office/powerpoint/2010/main" val="3173172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Problems encountered</a:t>
            </a:r>
          </a:p>
        </p:txBody>
      </p:sp>
      <p:sp>
        <p:nvSpPr>
          <p:cNvPr id="8" name="Marcador de número de diapositiva 7">
            <a:extLst>
              <a:ext uri="{FF2B5EF4-FFF2-40B4-BE49-F238E27FC236}">
                <a16:creationId xmlns:a16="http://schemas.microsoft.com/office/drawing/2014/main" id="{F034BBFC-C559-4E97-BF97-C4D2354B1336}"/>
              </a:ext>
            </a:extLst>
          </p:cNvPr>
          <p:cNvSpPr>
            <a:spLocks noGrp="1"/>
          </p:cNvSpPr>
          <p:nvPr>
            <p:ph type="sldNum" sz="quarter" idx="12"/>
          </p:nvPr>
        </p:nvSpPr>
        <p:spPr/>
        <p:txBody>
          <a:bodyPr/>
          <a:lstStyle/>
          <a:p>
            <a:fld id="{0F1556C4-DFC3-4611-A7CC-780699185E26}" type="slidenum">
              <a:rPr lang="es-ES" smtClean="0"/>
              <a:t>30</a:t>
            </a:fld>
            <a:endParaRPr lang="es-ES"/>
          </a:p>
        </p:txBody>
      </p:sp>
      <p:sp>
        <p:nvSpPr>
          <p:cNvPr id="10" name="Marcador de contenido 5">
            <a:extLst>
              <a:ext uri="{FF2B5EF4-FFF2-40B4-BE49-F238E27FC236}">
                <a16:creationId xmlns:a16="http://schemas.microsoft.com/office/drawing/2014/main" id="{056720E8-2D20-4042-A904-62A73976C6E1}"/>
              </a:ext>
            </a:extLst>
          </p:cNvPr>
          <p:cNvSpPr txBox="1">
            <a:spLocks/>
          </p:cNvSpPr>
          <p:nvPr/>
        </p:nvSpPr>
        <p:spPr>
          <a:xfrm>
            <a:off x="395056" y="1180136"/>
            <a:ext cx="10958744" cy="5499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Runge </a:t>
            </a:r>
            <a:r>
              <a:rPr lang="en-GB" dirty="0" err="1"/>
              <a:t>Kutta</a:t>
            </a:r>
            <a:r>
              <a:rPr lang="en-GB" dirty="0"/>
              <a:t> is strongly </a:t>
            </a:r>
            <a:r>
              <a:rPr lang="en-GB" b="1" u="sng" dirty="0"/>
              <a:t>non</a:t>
            </a:r>
            <a:r>
              <a:rPr lang="en-US" b="1" u="sng" dirty="0"/>
              <a:t> parallelizable.</a:t>
            </a:r>
            <a:endParaRPr lang="en-GB" dirty="0"/>
          </a:p>
          <a:p>
            <a:r>
              <a:rPr lang="en-GB" dirty="0"/>
              <a:t>Adaptative vs. constant time step.</a:t>
            </a:r>
          </a:p>
          <a:p>
            <a:r>
              <a:rPr lang="en-GB" dirty="0"/>
              <a:t>Difficult to verify the results.</a:t>
            </a:r>
          </a:p>
          <a:p>
            <a:r>
              <a:rPr lang="en-GB" dirty="0"/>
              <a:t>Enormous amount of send and receives which results in a slower computational time unless N is considerably high and a decent amount of computer cores.</a:t>
            </a:r>
          </a:p>
          <a:p>
            <a:r>
              <a:rPr lang="en-GB" dirty="0"/>
              <a:t>Several alternative methods where analysed for optimizing sends and receives. </a:t>
            </a:r>
          </a:p>
          <a:p>
            <a:r>
              <a:rPr lang="en-GB" dirty="0"/>
              <a:t>Overflow of data when sending data.</a:t>
            </a:r>
          </a:p>
          <a:p>
            <a:endParaRPr lang="en-GB" sz="2000" dirty="0"/>
          </a:p>
          <a:p>
            <a:endParaRPr lang="en-GB" sz="2000" dirty="0"/>
          </a:p>
          <a:p>
            <a:endParaRPr lang="en-GB" sz="2000" dirty="0"/>
          </a:p>
        </p:txBody>
      </p:sp>
    </p:spTree>
    <p:extLst>
      <p:ext uri="{BB962C8B-B14F-4D97-AF65-F5344CB8AC3E}">
        <p14:creationId xmlns:p14="http://schemas.microsoft.com/office/powerpoint/2010/main" val="2770882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Further improvements</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465337" y="1221581"/>
                <a:ext cx="7036293" cy="5134769"/>
              </a:xfrm>
            </p:spPr>
            <p:txBody>
              <a:bodyPr>
                <a:noAutofit/>
              </a:bodyPr>
              <a:lstStyle/>
              <a:p>
                <a:r>
                  <a:rPr lang="en-US" sz="2000" dirty="0"/>
                  <a:t>Set sphere of influence depending on the mass and distance.</a:t>
                </a:r>
              </a:p>
              <a:p>
                <a:r>
                  <a:rPr lang="en-US" sz="2000" dirty="0"/>
                  <a:t>Initial conditions must be written in situ, consider import from txt.</a:t>
                </a:r>
              </a:p>
              <a:p>
                <a:r>
                  <a:rPr lang="en-US" sz="2000" dirty="0"/>
                  <a:t>Implement the Barnes-Hut approach.</a:t>
                </a:r>
              </a:p>
              <a:p>
                <a:r>
                  <a:rPr lang="en-US" sz="2000" dirty="0"/>
                  <a:t>Implement a 3D plot of the motion.</a:t>
                </a:r>
              </a:p>
              <a:p>
                <a:r>
                  <a:rPr lang="en-US" sz="2000" dirty="0"/>
                  <a:t>As bodies approach each other, the force between them grows without bound, which is an undesirable situation for numerical integration. In astrophysical simulations, collisions between bodies are generally precluded; this is reasonable if the bodies represent galaxies that may pass right through each other. Therefore, a softening factor </a:t>
                </a:r>
                <a14:m>
                  <m:oMath xmlns:m="http://schemas.openxmlformats.org/officeDocument/2006/math">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𝜀</m:t>
                        </m:r>
                      </m:e>
                      <m:sup>
                        <m:r>
                          <a:rPr lang="en-US" sz="2000" i="1" dirty="0" smtClean="0">
                            <a:latin typeface="Cambria Math" panose="02040503050406030204" pitchFamily="18" charset="0"/>
                          </a:rPr>
                          <m:t>2</m:t>
                        </m:r>
                      </m:sup>
                    </m:sSup>
                    <m:r>
                      <a:rPr lang="en-US" sz="2000" i="1" dirty="0" smtClean="0">
                        <a:latin typeface="Cambria Math" panose="02040503050406030204" pitchFamily="18" charset="0"/>
                      </a:rPr>
                      <m:t>&gt;0 </m:t>
                    </m:r>
                  </m:oMath>
                </a14:m>
                <a:r>
                  <a:rPr lang="en-US" sz="2000" dirty="0"/>
                  <a:t>is added, and the denominator is rewritten as follows [1] [2]:</a:t>
                </a:r>
                <a:endParaRPr lang="en-GB" sz="2000" dirty="0"/>
              </a:p>
              <a:p>
                <a:endParaRPr lang="en-US" sz="2000" dirty="0"/>
              </a:p>
              <a:p>
                <a:endParaRPr lang="en-GB" dirty="0"/>
              </a:p>
            </p:txBody>
          </p:sp>
        </mc:Choice>
        <mc:Fallback xmlns="">
          <p:sp>
            <p:nvSpPr>
              <p:cNvPr id="6" name="Marcador de contenido 5">
                <a:extLst>
                  <a:ext uri="{FF2B5EF4-FFF2-40B4-BE49-F238E27FC236}">
                    <a16:creationId xmlns:a16="http://schemas.microsoft.com/office/drawing/2014/main" id="{40573C57-9C22-4DDB-9604-3A36051B9421}"/>
                  </a:ext>
                </a:extLst>
              </p:cNvPr>
              <p:cNvSpPr>
                <a:spLocks noGrp="1" noRot="1" noChangeAspect="1" noMove="1" noResize="1" noEditPoints="1" noAdjustHandles="1" noChangeArrowheads="1" noChangeShapeType="1" noTextEdit="1"/>
              </p:cNvSpPr>
              <p:nvPr>
                <p:ph idx="1"/>
              </p:nvPr>
            </p:nvSpPr>
            <p:spPr>
              <a:xfrm>
                <a:off x="465337" y="1221581"/>
                <a:ext cx="7036293" cy="5134769"/>
              </a:xfrm>
              <a:blipFill>
                <a:blip r:embed="rId3"/>
                <a:stretch>
                  <a:fillRect l="-779" t="-1186"/>
                </a:stretch>
              </a:blipFill>
            </p:spPr>
            <p:txBody>
              <a:bodyPr/>
              <a:lstStyle/>
              <a:p>
                <a:r>
                  <a:rPr lang="en-US">
                    <a:noFill/>
                  </a:rPr>
                  <a:t> </a:t>
                </a:r>
              </a:p>
            </p:txBody>
          </p:sp>
        </mc:Fallback>
      </mc:AlternateContent>
      <p:sp>
        <p:nvSpPr>
          <p:cNvPr id="8" name="Marcador de número de diapositiva 7">
            <a:extLst>
              <a:ext uri="{FF2B5EF4-FFF2-40B4-BE49-F238E27FC236}">
                <a16:creationId xmlns:a16="http://schemas.microsoft.com/office/drawing/2014/main" id="{F034BBFC-C559-4E97-BF97-C4D2354B1336}"/>
              </a:ext>
            </a:extLst>
          </p:cNvPr>
          <p:cNvSpPr>
            <a:spLocks noGrp="1"/>
          </p:cNvSpPr>
          <p:nvPr>
            <p:ph type="sldNum" sz="quarter" idx="12"/>
          </p:nvPr>
        </p:nvSpPr>
        <p:spPr/>
        <p:txBody>
          <a:bodyPr/>
          <a:lstStyle/>
          <a:p>
            <a:fld id="{0F1556C4-DFC3-4611-A7CC-780699185E26}" type="slidenum">
              <a:rPr lang="es-ES" smtClean="0"/>
              <a:t>31</a:t>
            </a:fld>
            <a:endParaRPr lang="es-ES"/>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775CBB63-9E8B-4DC4-8372-5E5E706F2A23}"/>
                  </a:ext>
                </a:extLst>
              </p:cNvPr>
              <p:cNvSpPr txBox="1"/>
              <p:nvPr/>
            </p:nvSpPr>
            <p:spPr>
              <a:xfrm>
                <a:off x="2158429" y="5178789"/>
                <a:ext cx="3581770" cy="817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s-ES" sz="1800" i="1" smtClean="0">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panose="02040503050406030204" pitchFamily="18" charset="0"/>
                                </a:rPr>
                                <m:t>𝐹</m:t>
                              </m:r>
                            </m:e>
                            <m:sub>
                              <m:r>
                                <a:rPr lang="en-US" sz="1800" i="1">
                                  <a:latin typeface="Cambria Math" panose="02040503050406030204" pitchFamily="18" charset="0"/>
                                </a:rPr>
                                <m:t>𝑖</m:t>
                              </m:r>
                            </m:sub>
                          </m:sSub>
                        </m:e>
                      </m:acc>
                      <m:r>
                        <a:rPr lang="zh-CN" altLang="es-ES" sz="1800">
                          <a:latin typeface="Cambria Math" panose="02040503050406030204" pitchFamily="18" charset="0"/>
                          <a:ea typeface="DengXian" panose="02010600030101010101" pitchFamily="2" charset="-122"/>
                          <a:cs typeface="Times New Roman" panose="02020603050405020304" pitchFamily="18" charset="0"/>
                        </a:rPr>
                        <m:t>≈</m:t>
                      </m:r>
                      <m:r>
                        <a:rPr lang="en-US" sz="1800" i="1">
                          <a:latin typeface="Cambria Math" panose="02040503050406030204" pitchFamily="18" charset="0"/>
                          <a:ea typeface="DengXian" panose="02010600030101010101" pitchFamily="2" charset="-122"/>
                          <a:cs typeface="Times New Roman" panose="02020603050405020304" pitchFamily="18" charset="0"/>
                        </a:rPr>
                        <m:t>𝐺</m:t>
                      </m:r>
                      <m:sSub>
                        <m:sSubPr>
                          <m:ctrlPr>
                            <a:rPr lang="es-ES" sz="1800" i="1">
                              <a:latin typeface="Cambria Math" panose="02040503050406030204" pitchFamily="18" charset="0"/>
                            </a:rPr>
                          </m:ctrlPr>
                        </m:sSubPr>
                        <m:e>
                          <m:r>
                            <a:rPr lang="en-US" sz="1800" i="1">
                              <a:latin typeface="Cambria Math" panose="02040503050406030204" pitchFamily="18" charset="0"/>
                              <a:ea typeface="DengXian" panose="02010600030101010101" pitchFamily="2" charset="-122"/>
                              <a:cs typeface="Times New Roman" panose="02020603050405020304" pitchFamily="18" charset="0"/>
                            </a:rPr>
                            <m:t>𝑚</m:t>
                          </m:r>
                        </m:e>
                        <m:sub>
                          <m:r>
                            <a:rPr lang="en-US" sz="1800" i="1">
                              <a:latin typeface="Cambria Math" panose="02040503050406030204" pitchFamily="18" charset="0"/>
                              <a:ea typeface="DengXian" panose="02010600030101010101" pitchFamily="2" charset="-122"/>
                              <a:cs typeface="Times New Roman" panose="02020603050405020304" pitchFamily="18" charset="0"/>
                            </a:rPr>
                            <m:t>𝑖</m:t>
                          </m:r>
                        </m:sub>
                      </m:sSub>
                      <m:r>
                        <a:rPr lang="en-US" sz="1800">
                          <a:latin typeface="Cambria Math" panose="02040503050406030204" pitchFamily="18" charset="0"/>
                          <a:ea typeface="DengXian" panose="02010600030101010101" pitchFamily="2" charset="-122"/>
                          <a:cs typeface="Times New Roman" panose="02020603050405020304" pitchFamily="18" charset="0"/>
                        </a:rPr>
                        <m:t>⋅</m:t>
                      </m:r>
                      <m:nary>
                        <m:naryPr>
                          <m:chr m:val="∑"/>
                          <m:supHide m:val="on"/>
                          <m:ctrlPr>
                            <a:rPr lang="es-ES" sz="1800" i="1">
                              <a:latin typeface="Cambria Math" panose="02040503050406030204" pitchFamily="18" charset="0"/>
                            </a:rPr>
                          </m:ctrlPr>
                        </m:naryPr>
                        <m:sub>
                          <m:r>
                            <a:rPr lang="en-US" sz="1800" i="1">
                              <a:latin typeface="Cambria Math" panose="02040503050406030204" pitchFamily="18" charset="0"/>
                              <a:ea typeface="DengXian" panose="02010600030101010101" pitchFamily="2" charset="-122"/>
                              <a:cs typeface="Times New Roman" panose="02020603050405020304" pitchFamily="18" charset="0"/>
                            </a:rPr>
                            <m:t>1</m:t>
                          </m:r>
                          <m:r>
                            <a:rPr lang="zh-CN" altLang="es-ES" sz="1800">
                              <a:latin typeface="Cambria Math" panose="02040503050406030204" pitchFamily="18" charset="0"/>
                              <a:ea typeface="DengXian" panose="02010600030101010101" pitchFamily="2" charset="-122"/>
                              <a:cs typeface="Times New Roman" panose="02020603050405020304" pitchFamily="18" charset="0"/>
                            </a:rPr>
                            <m:t>≤</m:t>
                          </m:r>
                          <m:r>
                            <a:rPr lang="en-US" sz="1800" i="1">
                              <a:latin typeface="Cambria Math" panose="02040503050406030204" pitchFamily="18" charset="0"/>
                              <a:ea typeface="DengXian" panose="02010600030101010101" pitchFamily="2" charset="-122"/>
                              <a:cs typeface="Times New Roman" panose="02020603050405020304" pitchFamily="18" charset="0"/>
                            </a:rPr>
                            <m:t>𝑗</m:t>
                          </m:r>
                          <m:r>
                            <a:rPr lang="zh-CN" altLang="es-ES" sz="1800">
                              <a:latin typeface="Cambria Math" panose="02040503050406030204" pitchFamily="18" charset="0"/>
                              <a:ea typeface="DengXian" panose="02010600030101010101" pitchFamily="2" charset="-122"/>
                              <a:cs typeface="Times New Roman" panose="02020603050405020304" pitchFamily="18" charset="0"/>
                            </a:rPr>
                            <m:t>≤</m:t>
                          </m:r>
                          <m:r>
                            <a:rPr lang="en-US" sz="1800" i="1">
                              <a:latin typeface="Cambria Math" panose="02040503050406030204" pitchFamily="18" charset="0"/>
                              <a:ea typeface="DengXian" panose="02010600030101010101" pitchFamily="2" charset="-122"/>
                              <a:cs typeface="Times New Roman" panose="02020603050405020304" pitchFamily="18" charset="0"/>
                            </a:rPr>
                            <m:t>𝑁</m:t>
                          </m:r>
                        </m:sub>
                        <m:sup/>
                        <m:e>
                          <m:f>
                            <m:fPr>
                              <m:ctrlPr>
                                <a:rPr lang="es-ES" sz="1800" i="1">
                                  <a:latin typeface="Cambria Math" panose="02040503050406030204" pitchFamily="18" charset="0"/>
                                </a:rPr>
                              </m:ctrlPr>
                            </m:fPr>
                            <m:num>
                              <m:sSub>
                                <m:sSubPr>
                                  <m:ctrlPr>
                                    <a:rPr lang="es-ES" sz="1800" i="1">
                                      <a:latin typeface="Cambria Math" panose="02040503050406030204" pitchFamily="18" charset="0"/>
                                    </a:rPr>
                                  </m:ctrlPr>
                                </m:sSubPr>
                                <m:e>
                                  <m:r>
                                    <a:rPr lang="en-US" sz="1800" i="1">
                                      <a:latin typeface="Cambria Math" panose="02040503050406030204" pitchFamily="18" charset="0"/>
                                      <a:ea typeface="DengXian" panose="02010600030101010101" pitchFamily="2" charset="-122"/>
                                      <a:cs typeface="Times New Roman" panose="02020603050405020304" pitchFamily="18" charset="0"/>
                                    </a:rPr>
                                    <m:t>𝑚</m:t>
                                  </m:r>
                                </m:e>
                                <m:sub>
                                  <m:r>
                                    <a:rPr lang="en-US" sz="1800" i="1">
                                      <a:latin typeface="Cambria Math" panose="02040503050406030204" pitchFamily="18" charset="0"/>
                                      <a:ea typeface="DengXian" panose="02010600030101010101" pitchFamily="2" charset="-122"/>
                                      <a:cs typeface="Times New Roman" panose="02020603050405020304" pitchFamily="18" charset="0"/>
                                    </a:rPr>
                                    <m:t>𝑗</m:t>
                                  </m:r>
                                </m:sub>
                              </m:sSub>
                              <m:sSub>
                                <m:sSubPr>
                                  <m:ctrlPr>
                                    <a:rPr lang="es-ES" sz="1800" i="1">
                                      <a:latin typeface="Cambria Math" panose="02040503050406030204" pitchFamily="18" charset="0"/>
                                    </a:rPr>
                                  </m:ctrlPr>
                                </m:sSubPr>
                                <m:e>
                                  <m:acc>
                                    <m:accPr>
                                      <m:chr m:val="⃗"/>
                                      <m:ctrlPr>
                                        <a:rPr lang="es-ES" sz="1800" i="1" dirty="0">
                                          <a:latin typeface="Cambria Math" panose="02040503050406030204" pitchFamily="18" charset="0"/>
                                        </a:rPr>
                                      </m:ctrlPr>
                                    </m:accPr>
                                    <m:e>
                                      <m:r>
                                        <a:rPr lang="en-US" sz="1800" i="1" dirty="0">
                                          <a:latin typeface="Cambria Math" panose="02040503050406030204" pitchFamily="18" charset="0"/>
                                        </a:rPr>
                                        <m:t>𝑟</m:t>
                                      </m:r>
                                    </m:e>
                                  </m:acc>
                                </m:e>
                                <m:sub>
                                  <m:r>
                                    <a:rPr lang="en-US" sz="1800" i="1">
                                      <a:latin typeface="Cambria Math" panose="02040503050406030204" pitchFamily="18" charset="0"/>
                                    </a:rPr>
                                    <m:t>𝑖𝑗</m:t>
                                  </m:r>
                                </m:sub>
                              </m:sSub>
                            </m:num>
                            <m:den>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d>
                                        <m:dPr>
                                          <m:begChr m:val=""/>
                                          <m:endChr m:val=""/>
                                          <m:ctrlPr>
                                            <a:rPr lang="es-ES" sz="1800" i="1">
                                              <a:latin typeface="Cambria Math" panose="02040503050406030204" pitchFamily="18" charset="0"/>
                                            </a:rPr>
                                          </m:ctrlPr>
                                        </m:dPr>
                                        <m:e>
                                          <m:r>
                                            <m:rPr>
                                              <m:lit/>
                                            </m:rPr>
                                            <a:rPr lang="en-US" sz="1800" i="1">
                                              <a:latin typeface="Cambria Math" panose="02040503050406030204" pitchFamily="18" charset="0"/>
                                              <a:ea typeface="DengXian" panose="02010600030101010101" pitchFamily="2" charset="-122"/>
                                              <a:cs typeface="Times New Roman" panose="02020603050405020304" pitchFamily="18" charset="0"/>
                                            </a:rPr>
                                            <m:t>|</m:t>
                                          </m:r>
                                          <m:sSub>
                                            <m:sSubPr>
                                              <m:ctrlPr>
                                                <a:rPr lang="es-ES" sz="1800" i="1">
                                                  <a:latin typeface="Cambria Math" panose="02040503050406030204" pitchFamily="18" charset="0"/>
                                                </a:rPr>
                                              </m:ctrlPr>
                                            </m:sSubPr>
                                            <m:e>
                                              <m:acc>
                                                <m:accPr>
                                                  <m:chr m:val="⃗"/>
                                                  <m:ctrlPr>
                                                    <a:rPr lang="es-ES" sz="1800" i="1" dirty="0">
                                                      <a:latin typeface="Cambria Math" panose="02040503050406030204" pitchFamily="18" charset="0"/>
                                                    </a:rPr>
                                                  </m:ctrlPr>
                                                </m:accPr>
                                                <m:e>
                                                  <m:r>
                                                    <a:rPr lang="en-US" sz="1800" i="1" dirty="0">
                                                      <a:latin typeface="Cambria Math" panose="02040503050406030204" pitchFamily="18" charset="0"/>
                                                    </a:rPr>
                                                    <m:t>𝑟</m:t>
                                                  </m:r>
                                                </m:e>
                                              </m:acc>
                                            </m:e>
                                            <m:sub>
                                              <m:r>
                                                <a:rPr lang="en-US" sz="1800" i="1">
                                                  <a:latin typeface="Cambria Math" panose="02040503050406030204" pitchFamily="18" charset="0"/>
                                                </a:rPr>
                                                <m:t>𝑖𝑗</m:t>
                                              </m:r>
                                            </m:sub>
                                          </m:sSub>
                                        </m:e>
                                      </m:d>
                                      <m:sSup>
                                        <m:sSupPr>
                                          <m:ctrlPr>
                                            <a:rPr lang="es-ES" sz="1800" i="1">
                                              <a:latin typeface="Cambria Math" panose="02040503050406030204" pitchFamily="18" charset="0"/>
                                            </a:rPr>
                                          </m:ctrlPr>
                                        </m:sSupPr>
                                        <m:e>
                                          <m:r>
                                            <m:rPr>
                                              <m:lit/>
                                            </m:rPr>
                                            <a:rPr lang="en-US" sz="1800" i="1">
                                              <a:latin typeface="Cambria Math" panose="02040503050406030204" pitchFamily="18" charset="0"/>
                                              <a:ea typeface="DengXian" panose="02010600030101010101" pitchFamily="2" charset="-122"/>
                                              <a:cs typeface="Times New Roman" panose="02020603050405020304" pitchFamily="18" charset="0"/>
                                            </a:rPr>
                                            <m:t>|</m:t>
                                          </m:r>
                                        </m:e>
                                        <m:sup>
                                          <m:r>
                                            <a:rPr lang="en-US" sz="1800" i="1">
                                              <a:latin typeface="Cambria Math" panose="02040503050406030204" pitchFamily="18" charset="0"/>
                                              <a:ea typeface="DengXian" panose="02010600030101010101" pitchFamily="2" charset="-122"/>
                                              <a:cs typeface="Times New Roman" panose="02020603050405020304" pitchFamily="18" charset="0"/>
                                            </a:rPr>
                                            <m:t>2</m:t>
                                          </m:r>
                                        </m:sup>
                                      </m:sSup>
                                      <m:r>
                                        <a:rPr lang="en-US" sz="1800" i="1">
                                          <a:latin typeface="Cambria Math" panose="02040503050406030204" pitchFamily="18" charset="0"/>
                                          <a:ea typeface="DengXian" panose="02010600030101010101" pitchFamily="2" charset="-122"/>
                                          <a:cs typeface="Times New Roman" panose="02020603050405020304" pitchFamily="18" charset="0"/>
                                        </a:rPr>
                                        <m:t>+</m:t>
                                      </m:r>
                                      <m:sSup>
                                        <m:sSupPr>
                                          <m:ctrlPr>
                                            <a:rPr lang="es-ES" sz="1800" i="1">
                                              <a:latin typeface="Cambria Math" panose="02040503050406030204" pitchFamily="18" charset="0"/>
                                            </a:rPr>
                                          </m:ctrlPr>
                                        </m:sSupPr>
                                        <m:e>
                                          <m:r>
                                            <m:rPr>
                                              <m:sty m:val="p"/>
                                            </m:rPr>
                                            <a:rPr lang="en-US" sz="1800">
                                              <a:latin typeface="Cambria Math" panose="02040503050406030204" pitchFamily="18" charset="0"/>
                                              <a:ea typeface="DengXian" panose="02010600030101010101" pitchFamily="2" charset="-122"/>
                                              <a:cs typeface="Times New Roman" panose="02020603050405020304" pitchFamily="18" charset="0"/>
                                            </a:rPr>
                                            <m:t>ε</m:t>
                                          </m:r>
                                        </m:e>
                                        <m:sup>
                                          <m:r>
                                            <a:rPr lang="en-US" sz="1800" i="1">
                                              <a:latin typeface="Cambria Math" panose="02040503050406030204" pitchFamily="18" charset="0"/>
                                              <a:ea typeface="DengXian" panose="02010600030101010101" pitchFamily="2" charset="-122"/>
                                              <a:cs typeface="Times New Roman" panose="02020603050405020304" pitchFamily="18" charset="0"/>
                                            </a:rPr>
                                            <m:t>2</m:t>
                                          </m:r>
                                        </m:sup>
                                      </m:sSup>
                                    </m:e>
                                  </m:d>
                                </m:e>
                                <m:sup>
                                  <m:r>
                                    <a:rPr lang="en-US" sz="1800" i="1">
                                      <a:latin typeface="Cambria Math" panose="02040503050406030204" pitchFamily="18" charset="0"/>
                                      <a:ea typeface="DengXian" panose="02010600030101010101" pitchFamily="2" charset="-122"/>
                                      <a:cs typeface="Times New Roman" panose="02020603050405020304" pitchFamily="18" charset="0"/>
                                    </a:rPr>
                                    <m:t>3</m:t>
                                  </m:r>
                                  <m:r>
                                    <m:rPr>
                                      <m:lit/>
                                    </m:rPr>
                                    <a:rPr lang="en-US" sz="1800" i="1">
                                      <a:latin typeface="Cambria Math" panose="02040503050406030204" pitchFamily="18" charset="0"/>
                                      <a:ea typeface="DengXian" panose="02010600030101010101" pitchFamily="2" charset="-122"/>
                                      <a:cs typeface="Times New Roman" panose="02020603050405020304" pitchFamily="18" charset="0"/>
                                    </a:rPr>
                                    <m:t>/</m:t>
                                  </m:r>
                                  <m:r>
                                    <a:rPr lang="en-US" sz="1800" i="1">
                                      <a:latin typeface="Cambria Math" panose="02040503050406030204" pitchFamily="18" charset="0"/>
                                      <a:ea typeface="DengXian" panose="02010600030101010101" pitchFamily="2" charset="-122"/>
                                      <a:cs typeface="Times New Roman" panose="02020603050405020304" pitchFamily="18" charset="0"/>
                                    </a:rPr>
                                    <m:t>2</m:t>
                                  </m:r>
                                </m:sup>
                              </m:sSup>
                            </m:den>
                          </m:f>
                        </m:e>
                      </m:nary>
                    </m:oMath>
                  </m:oMathPara>
                </a14:m>
                <a:endParaRPr lang="en-US" dirty="0"/>
              </a:p>
            </p:txBody>
          </p:sp>
        </mc:Choice>
        <mc:Fallback xmlns="">
          <p:sp>
            <p:nvSpPr>
              <p:cNvPr id="9" name="CuadroTexto 8">
                <a:extLst>
                  <a:ext uri="{FF2B5EF4-FFF2-40B4-BE49-F238E27FC236}">
                    <a16:creationId xmlns:a16="http://schemas.microsoft.com/office/drawing/2014/main" id="{775CBB63-9E8B-4DC4-8372-5E5E706F2A23}"/>
                  </a:ext>
                </a:extLst>
              </p:cNvPr>
              <p:cNvSpPr txBox="1">
                <a:spLocks noRot="1" noChangeAspect="1" noMove="1" noResize="1" noEditPoints="1" noAdjustHandles="1" noChangeArrowheads="1" noChangeShapeType="1" noTextEdit="1"/>
              </p:cNvSpPr>
              <p:nvPr/>
            </p:nvSpPr>
            <p:spPr>
              <a:xfrm>
                <a:off x="2158429" y="5178789"/>
                <a:ext cx="3581770" cy="8175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98896F9E-89CB-4AD8-BA1D-F3A6905816E2}"/>
                  </a:ext>
                </a:extLst>
              </p:cNvPr>
              <p:cNvSpPr txBox="1"/>
              <p:nvPr/>
            </p:nvSpPr>
            <p:spPr>
              <a:xfrm>
                <a:off x="7702580" y="3137864"/>
                <a:ext cx="3994952" cy="817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s-ES" altLang="zh-CN" i="1" smtClean="0">
                              <a:latin typeface="Cambria Math" panose="02040503050406030204" pitchFamily="18" charset="0"/>
                              <a:ea typeface="DengXian" panose="02010600030101010101" pitchFamily="2" charset="-122"/>
                              <a:cs typeface="Times New Roman" panose="02020603050405020304" pitchFamily="18" charset="0"/>
                            </a:rPr>
                          </m:ctrlPr>
                        </m:accPr>
                        <m:e>
                          <m:sSub>
                            <m:sSubPr>
                              <m:ctrlPr>
                                <a:rPr lang="en-US" altLang="zh-CN"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DengXian" panose="02010600030101010101" pitchFamily="2" charset="-122"/>
                                  <a:cs typeface="Times New Roman" panose="02020603050405020304" pitchFamily="18" charset="0"/>
                                </a:rPr>
                                <m:t>𝑎</m:t>
                              </m:r>
                            </m:e>
                            <m:sub>
                              <m:r>
                                <a:rPr lang="en-US" altLang="zh-CN" b="0" i="1" smtClean="0">
                                  <a:latin typeface="Cambria Math" panose="02040503050406030204" pitchFamily="18" charset="0"/>
                                  <a:ea typeface="DengXian" panose="02010600030101010101" pitchFamily="2" charset="-122"/>
                                  <a:cs typeface="Times New Roman" panose="02020603050405020304" pitchFamily="18" charset="0"/>
                                </a:rPr>
                                <m:t>𝑖</m:t>
                              </m:r>
                            </m:sub>
                          </m:sSub>
                        </m:e>
                      </m:acc>
                      <m:r>
                        <a:rPr lang="zh-CN" sz="18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r>
                        <a:rPr lang="en-US" sz="18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supHide m:val="on"/>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r>
                            <a:rPr lang="zh-CN" sz="18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𝑗</m:t>
                          </m:r>
                          <m:r>
                            <a:rPr lang="zh-CN" sz="18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𝑁</m:t>
                          </m:r>
                        </m:sub>
                        <m:sup/>
                        <m:e>
                          <m:f>
                            <m:f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𝑗</m:t>
                                  </m:r>
                                </m:sub>
                              </m:sSub>
                              <m:sSub>
                                <m:sSubPr>
                                  <m:ctrlPr>
                                    <a:rPr lang="es-ES" i="1">
                                      <a:latin typeface="Cambria Math" panose="02040503050406030204" pitchFamily="18" charset="0"/>
                                    </a:rPr>
                                  </m:ctrlPr>
                                </m:sSubPr>
                                <m:e>
                                  <m:acc>
                                    <m:accPr>
                                      <m:chr m:val="⃗"/>
                                      <m:ctrlPr>
                                        <a:rPr lang="es-ES" i="1" dirty="0">
                                          <a:latin typeface="Cambria Math" panose="02040503050406030204" pitchFamily="18" charset="0"/>
                                        </a:rPr>
                                      </m:ctrlPr>
                                    </m:accPr>
                                    <m:e>
                                      <m:r>
                                        <a:rPr lang="en-US" i="1" dirty="0">
                                          <a:latin typeface="Cambria Math" panose="02040503050406030204" pitchFamily="18" charset="0"/>
                                        </a:rPr>
                                        <m:t>𝑟</m:t>
                                      </m:r>
                                    </m:e>
                                  </m:acc>
                                </m:e>
                                <m:sub>
                                  <m:r>
                                    <a:rPr lang="en-US" i="1">
                                      <a:latin typeface="Cambria Math" panose="02040503050406030204" pitchFamily="18" charset="0"/>
                                    </a:rPr>
                                    <m:t>𝑖𝑗</m:t>
                                  </m:r>
                                </m:sub>
                              </m:sSub>
                            </m:num>
                            <m:den>
                              <m:sSup>
                                <m:s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d>
                                        <m:dPr>
                                          <m:begChr m:val=""/>
                                          <m:endChr m:val=""/>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dPr>
                                        <m:e>
                                          <m:r>
                                            <m:rPr>
                                              <m:lit/>
                                            </m:rP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s-ES" i="1">
                                                  <a:latin typeface="Cambria Math" panose="02040503050406030204" pitchFamily="18" charset="0"/>
                                                </a:rPr>
                                              </m:ctrlPr>
                                            </m:sSubPr>
                                            <m:e>
                                              <m:acc>
                                                <m:accPr>
                                                  <m:chr m:val="⃗"/>
                                                  <m:ctrlPr>
                                                    <a:rPr lang="es-ES" i="1" dirty="0">
                                                      <a:latin typeface="Cambria Math" panose="02040503050406030204" pitchFamily="18" charset="0"/>
                                                    </a:rPr>
                                                  </m:ctrlPr>
                                                </m:accPr>
                                                <m:e>
                                                  <m:r>
                                                    <a:rPr lang="en-US" i="1" dirty="0">
                                                      <a:latin typeface="Cambria Math" panose="02040503050406030204" pitchFamily="18" charset="0"/>
                                                    </a:rPr>
                                                    <m:t>𝑟</m:t>
                                                  </m:r>
                                                </m:e>
                                              </m:acc>
                                            </m:e>
                                            <m:sub>
                                              <m:r>
                                                <a:rPr lang="en-US" i="1">
                                                  <a:latin typeface="Cambria Math" panose="02040503050406030204" pitchFamily="18" charset="0"/>
                                                </a:rPr>
                                                <m:t>𝑖𝑗</m:t>
                                              </m:r>
                                            </m:sub>
                                          </m:sSub>
                                        </m:e>
                                      </m:d>
                                      <m:sSup>
                                        <m:s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lit/>
                                            </m:rPr>
                                            <a:rPr lang="en-US" sz="1800" i="1">
                                              <a:effectLst/>
                                              <a:latin typeface="Cambria Math" panose="02040503050406030204" pitchFamily="18" charset="0"/>
                                              <a:ea typeface="DengXia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s-ES"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ε</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e>
                                  </m:d>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r>
                                    <m:rPr>
                                      <m:lit/>
                                    </m:rP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nary>
                    </m:oMath>
                  </m:oMathPara>
                </a14:m>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2" name="CuadroTexto 11">
                <a:extLst>
                  <a:ext uri="{FF2B5EF4-FFF2-40B4-BE49-F238E27FC236}">
                    <a16:creationId xmlns:a16="http://schemas.microsoft.com/office/drawing/2014/main" id="{98896F9E-89CB-4AD8-BA1D-F3A6905816E2}"/>
                  </a:ext>
                </a:extLst>
              </p:cNvPr>
              <p:cNvSpPr txBox="1">
                <a:spLocks noRot="1" noChangeAspect="1" noMove="1" noResize="1" noEditPoints="1" noAdjustHandles="1" noChangeArrowheads="1" noChangeShapeType="1" noTextEdit="1"/>
              </p:cNvSpPr>
              <p:nvPr/>
            </p:nvSpPr>
            <p:spPr>
              <a:xfrm>
                <a:off x="7702580" y="3137864"/>
                <a:ext cx="3994952" cy="8175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2CAB8EA8-2A48-4173-87E1-E4AC85A0037D}"/>
                  </a:ext>
                </a:extLst>
              </p:cNvPr>
              <p:cNvSpPr txBox="1"/>
              <p:nvPr/>
            </p:nvSpPr>
            <p:spPr>
              <a:xfrm>
                <a:off x="7560538" y="1137316"/>
                <a:ext cx="4279036" cy="2000548"/>
              </a:xfrm>
              <a:prstGeom prst="rect">
                <a:avLst/>
              </a:prstGeom>
              <a:noFill/>
            </p:spPr>
            <p:txBody>
              <a:bodyPr wrap="square">
                <a:spAutoFit/>
              </a:bodyPr>
              <a:lstStyle/>
              <a:p>
                <a:pPr marL="342900" indent="-342900">
                  <a:buFont typeface="Arial" panose="020B0604020202020204" pitchFamily="34" charset="0"/>
                  <a:buChar char="•"/>
                </a:pPr>
                <a:r>
                  <a:rPr lang="en-US" sz="2000" dirty="0"/>
                  <a:t>To integrate over time, we need the acceleration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𝑎</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𝑚</m:t>
                        </m:r>
                      </m:e>
                      <m:sub>
                        <m:r>
                          <a:rPr lang="en-US" sz="2000" i="1" dirty="0" smtClean="0">
                            <a:latin typeface="Cambria Math" panose="02040503050406030204" pitchFamily="18" charset="0"/>
                          </a:rPr>
                          <m:t>𝑖</m:t>
                        </m:r>
                      </m:sub>
                    </m:sSub>
                  </m:oMath>
                </a14:m>
                <a:r>
                  <a:rPr lang="en-US" sz="2000" dirty="0"/>
                  <a:t> to update the position and velocity of body </a:t>
                </a:r>
                <a:r>
                  <a:rPr lang="en-US" sz="2000" dirty="0" err="1"/>
                  <a:t>i</a:t>
                </a:r>
                <a:r>
                  <a:rPr lang="en-US" sz="2000" dirty="0"/>
                  <a:t>, and so we simplify the computation to this:</a:t>
                </a:r>
              </a:p>
              <a:p>
                <a:pPr marL="342900" indent="-342900">
                  <a:buFont typeface="Arial" panose="020B0604020202020204" pitchFamily="34" charset="0"/>
                  <a:buChar char="•"/>
                </a:pPr>
                <a:endParaRPr lang="en-GB" sz="2400" dirty="0"/>
              </a:p>
            </p:txBody>
          </p:sp>
        </mc:Choice>
        <mc:Fallback xmlns="">
          <p:sp>
            <p:nvSpPr>
              <p:cNvPr id="14" name="CuadroTexto 13">
                <a:extLst>
                  <a:ext uri="{FF2B5EF4-FFF2-40B4-BE49-F238E27FC236}">
                    <a16:creationId xmlns:a16="http://schemas.microsoft.com/office/drawing/2014/main" id="{2CAB8EA8-2A48-4173-87E1-E4AC85A0037D}"/>
                  </a:ext>
                </a:extLst>
              </p:cNvPr>
              <p:cNvSpPr txBox="1">
                <a:spLocks noRot="1" noChangeAspect="1" noMove="1" noResize="1" noEditPoints="1" noAdjustHandles="1" noChangeArrowheads="1" noChangeShapeType="1" noTextEdit="1"/>
              </p:cNvSpPr>
              <p:nvPr/>
            </p:nvSpPr>
            <p:spPr>
              <a:xfrm>
                <a:off x="7560538" y="1137316"/>
                <a:ext cx="4279036" cy="2000548"/>
              </a:xfrm>
              <a:prstGeom prst="rect">
                <a:avLst/>
              </a:prstGeom>
              <a:blipFill>
                <a:blip r:embed="rId6"/>
                <a:stretch>
                  <a:fillRect l="-1282" t="-1829" r="-1282"/>
                </a:stretch>
              </a:blipFill>
            </p:spPr>
            <p:txBody>
              <a:bodyPr/>
              <a:lstStyle/>
              <a:p>
                <a:r>
                  <a:rPr lang="en-US">
                    <a:noFill/>
                  </a:rPr>
                  <a:t> </a:t>
                </a:r>
              </a:p>
            </p:txBody>
          </p:sp>
        </mc:Fallback>
      </mc:AlternateContent>
      <p:sp>
        <p:nvSpPr>
          <p:cNvPr id="11" name="Rectángulo 10">
            <a:extLst>
              <a:ext uri="{FF2B5EF4-FFF2-40B4-BE49-F238E27FC236}">
                <a16:creationId xmlns:a16="http://schemas.microsoft.com/office/drawing/2014/main" id="{CCC58CB2-C28A-4ED6-9411-2EB80515EFA0}"/>
              </a:ext>
            </a:extLst>
          </p:cNvPr>
          <p:cNvSpPr/>
          <p:nvPr/>
        </p:nvSpPr>
        <p:spPr>
          <a:xfrm>
            <a:off x="0" y="6454015"/>
            <a:ext cx="7386221" cy="40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a:solidFill>
                  <a:schemeClr val="tx1"/>
                </a:solidFill>
                <a:latin typeface="DINWebPro"/>
              </a:rPr>
              <a:t>[1] </a:t>
            </a:r>
            <a:r>
              <a:rPr lang="en-US" sz="1000" b="0" i="0" dirty="0">
                <a:solidFill>
                  <a:schemeClr val="tx1"/>
                </a:solidFill>
                <a:effectLst/>
                <a:latin typeface="Whitney"/>
              </a:rPr>
              <a:t>Nyland, L., Harris, M., &amp; </a:t>
            </a:r>
            <a:r>
              <a:rPr lang="en-US" sz="1000" b="0" i="0" dirty="0" err="1">
                <a:solidFill>
                  <a:schemeClr val="tx1"/>
                </a:solidFill>
                <a:effectLst/>
                <a:latin typeface="Whitney"/>
              </a:rPr>
              <a:t>Prins</a:t>
            </a:r>
            <a:r>
              <a:rPr lang="en-US" sz="1000" b="0" i="0" dirty="0">
                <a:solidFill>
                  <a:schemeClr val="tx1"/>
                </a:solidFill>
                <a:effectLst/>
                <a:latin typeface="Whitney"/>
              </a:rPr>
              <a:t>, J. (2009). Fast N-body simulation with CUDA NVIDIA</a:t>
            </a:r>
          </a:p>
          <a:p>
            <a:r>
              <a:rPr lang="en-US" sz="1000" dirty="0">
                <a:solidFill>
                  <a:schemeClr val="tx1"/>
                </a:solidFill>
              </a:rPr>
              <a:t>[2] Dyer, Charles, and Peter Ip. 1993. "Softening in N-Body Simulations of </a:t>
            </a:r>
            <a:r>
              <a:rPr lang="en-US" sz="1000" dirty="0" err="1">
                <a:solidFill>
                  <a:schemeClr val="tx1"/>
                </a:solidFill>
              </a:rPr>
              <a:t>Collisionless</a:t>
            </a:r>
            <a:r>
              <a:rPr lang="en-US" sz="1000" dirty="0">
                <a:solidFill>
                  <a:schemeClr val="tx1"/>
                </a:solidFill>
              </a:rPr>
              <a:t> Systems." The Astrophysical Journal 409, pp. 60–67.</a:t>
            </a:r>
          </a:p>
        </p:txBody>
      </p:sp>
    </p:spTree>
    <p:extLst>
      <p:ext uri="{BB962C8B-B14F-4D97-AF65-F5344CB8AC3E}">
        <p14:creationId xmlns:p14="http://schemas.microsoft.com/office/powerpoint/2010/main" val="2925128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Conclusions</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0"/>
            <a:ext cx="10515600" cy="5241363"/>
          </a:xfrm>
        </p:spPr>
        <p:txBody>
          <a:bodyPr>
            <a:normAutofit/>
          </a:bodyPr>
          <a:lstStyle/>
          <a:p>
            <a:r>
              <a:rPr lang="en-US" sz="2000" b="1" dirty="0"/>
              <a:t>All pairs N-body </a:t>
            </a:r>
            <a:r>
              <a:rPr lang="en-US" sz="2000" dirty="0"/>
              <a:t>is a brute-force, simple, high performance method. Nevertheless, there are other more efficient algorithms.</a:t>
            </a:r>
          </a:p>
          <a:p>
            <a:r>
              <a:rPr lang="en-US" sz="2000" dirty="0"/>
              <a:t>There is a trade-off between:</a:t>
            </a:r>
          </a:p>
          <a:p>
            <a:pPr lvl="1">
              <a:buFont typeface="Wingdings" panose="05000000000000000000" pitchFamily="2" charset="2"/>
              <a:buChar char="§"/>
            </a:pPr>
            <a:r>
              <a:rPr lang="en-GB" sz="2000" dirty="0"/>
              <a:t>Maximizing parallelism</a:t>
            </a:r>
          </a:p>
          <a:p>
            <a:pPr lvl="1">
              <a:buFont typeface="Wingdings" panose="05000000000000000000" pitchFamily="2" charset="2"/>
              <a:buChar char="§"/>
            </a:pPr>
            <a:r>
              <a:rPr lang="en-GB" sz="2000" dirty="0"/>
              <a:t>More work per processor</a:t>
            </a:r>
          </a:p>
          <a:p>
            <a:r>
              <a:rPr lang="en-GB" sz="2000" dirty="0"/>
              <a:t>The most efficient way is to increase the amount of work on each processor and reducing the amount of parallelism as the speed of the communications between a single processor is faster than communicating between processors.</a:t>
            </a:r>
          </a:p>
          <a:p>
            <a:r>
              <a:rPr lang="en-GB" sz="2000" dirty="0"/>
              <a:t>The problem is implemented in 3D but the resultant plots are 2D.</a:t>
            </a:r>
          </a:p>
          <a:p>
            <a:r>
              <a:rPr lang="en-GB" sz="2000" dirty="0"/>
              <a:t>We learned how to version control our codes and work in a repository as a group using git.</a:t>
            </a:r>
          </a:p>
          <a:p>
            <a:r>
              <a:rPr lang="en-GB" sz="2000" dirty="0"/>
              <a:t>We have struggled a lot but we have been able to view programming from another point of view. Besides, we been able to think differently as we learned how memory is structured in a computer.</a:t>
            </a:r>
          </a:p>
          <a:p>
            <a:r>
              <a:rPr lang="en-GB" sz="2000" dirty="0"/>
              <a:t>We also learned how to debug effectively, for instance, we used </a:t>
            </a:r>
            <a:r>
              <a:rPr lang="en-GB" sz="2000" i="1" dirty="0" err="1"/>
              <a:t>valgrind</a:t>
            </a:r>
            <a:r>
              <a:rPr lang="en-GB" sz="2000" dirty="0"/>
              <a:t> tool to view where memory had conflicts.</a:t>
            </a:r>
            <a:endParaRPr lang="en-GB" sz="1800" dirty="0"/>
          </a:p>
          <a:p>
            <a:r>
              <a:rPr lang="en-GB" sz="1800" dirty="0"/>
              <a:t>After this, we aim to develop code using MPI in our future problems.</a:t>
            </a:r>
            <a:endParaRPr lang="en-GB" sz="2000" dirty="0"/>
          </a:p>
        </p:txBody>
      </p:sp>
      <p:sp>
        <p:nvSpPr>
          <p:cNvPr id="8" name="Marcador de número de diapositiva 7">
            <a:extLst>
              <a:ext uri="{FF2B5EF4-FFF2-40B4-BE49-F238E27FC236}">
                <a16:creationId xmlns:a16="http://schemas.microsoft.com/office/drawing/2014/main" id="{002BD91D-B86C-4AEE-9672-0BE53044F007}"/>
              </a:ext>
            </a:extLst>
          </p:cNvPr>
          <p:cNvSpPr>
            <a:spLocks noGrp="1"/>
          </p:cNvSpPr>
          <p:nvPr>
            <p:ph type="sldNum" sz="quarter" idx="12"/>
          </p:nvPr>
        </p:nvSpPr>
        <p:spPr/>
        <p:txBody>
          <a:bodyPr/>
          <a:lstStyle/>
          <a:p>
            <a:fld id="{0F1556C4-DFC3-4611-A7CC-780699185E26}" type="slidenum">
              <a:rPr lang="es-ES" smtClean="0"/>
              <a:t>32</a:t>
            </a:fld>
            <a:endParaRPr lang="es-ES" dirty="0"/>
          </a:p>
        </p:txBody>
      </p:sp>
    </p:spTree>
    <p:extLst>
      <p:ext uri="{BB962C8B-B14F-4D97-AF65-F5344CB8AC3E}">
        <p14:creationId xmlns:p14="http://schemas.microsoft.com/office/powerpoint/2010/main" val="2955428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Introduction (cont.)</a:t>
            </a:r>
          </a:p>
        </p:txBody>
      </p:sp>
      <p:sp>
        <p:nvSpPr>
          <p:cNvPr id="3" name="Content Placeholder 2">
            <a:extLst>
              <a:ext uri="{FF2B5EF4-FFF2-40B4-BE49-F238E27FC236}">
                <a16:creationId xmlns:a16="http://schemas.microsoft.com/office/drawing/2014/main" id="{2053916E-71A8-4ADC-9AE6-58F571BE19C8}"/>
              </a:ext>
            </a:extLst>
          </p:cNvPr>
          <p:cNvSpPr>
            <a:spLocks noGrp="1"/>
          </p:cNvSpPr>
          <p:nvPr>
            <p:ph idx="1"/>
          </p:nvPr>
        </p:nvSpPr>
        <p:spPr>
          <a:xfrm>
            <a:off x="404073" y="1474921"/>
            <a:ext cx="11383854" cy="4543425"/>
          </a:xfrm>
        </p:spPr>
        <p:txBody>
          <a:bodyPr>
            <a:noAutofit/>
          </a:bodyPr>
          <a:lstStyle/>
          <a:p>
            <a:r>
              <a:rPr lang="en-US" sz="2000" dirty="0"/>
              <a:t>A </a:t>
            </a:r>
            <a:r>
              <a:rPr lang="en-US" sz="2000" b="1" u="sng" dirty="0"/>
              <a:t>chaotic system </a:t>
            </a:r>
            <a:r>
              <a:rPr lang="en-US" sz="2000" dirty="0"/>
              <a:t>can be described as a system that are deterministic for an initial state, meaning that no randomness is involved in the development of future states of the system but are highly sensitive on initial conditions [1].</a:t>
            </a:r>
          </a:p>
          <a:p>
            <a:endParaRPr lang="en-US" sz="2000" dirty="0"/>
          </a:p>
          <a:p>
            <a:r>
              <a:rPr lang="en-US" sz="2000" dirty="0"/>
              <a:t>It is actually not possible to write down all the terms of a general formula that describes the motion of three or more gravitational objects. The issue lies in how many unknown variables a N body system contains. </a:t>
            </a:r>
          </a:p>
          <a:p>
            <a:endParaRPr lang="en-US" sz="2000" dirty="0"/>
          </a:p>
          <a:p>
            <a:r>
              <a:rPr lang="en-US" sz="2000" dirty="0"/>
              <a:t>For N&gt;2, there are more unknowns than equations describing them.</a:t>
            </a:r>
          </a:p>
        </p:txBody>
      </p:sp>
      <p:sp>
        <p:nvSpPr>
          <p:cNvPr id="9" name="Marcador de número de diapositiva 8">
            <a:extLst>
              <a:ext uri="{FF2B5EF4-FFF2-40B4-BE49-F238E27FC236}">
                <a16:creationId xmlns:a16="http://schemas.microsoft.com/office/drawing/2014/main" id="{C8604397-0046-4431-9D5D-9D40568ACFCE}"/>
              </a:ext>
            </a:extLst>
          </p:cNvPr>
          <p:cNvSpPr>
            <a:spLocks noGrp="1"/>
          </p:cNvSpPr>
          <p:nvPr>
            <p:ph type="sldNum" sz="quarter" idx="12"/>
          </p:nvPr>
        </p:nvSpPr>
        <p:spPr/>
        <p:txBody>
          <a:bodyPr/>
          <a:lstStyle/>
          <a:p>
            <a:fld id="{0F1556C4-DFC3-4611-A7CC-780699185E26}" type="slidenum">
              <a:rPr lang="es-ES" smtClean="0"/>
              <a:t>4</a:t>
            </a:fld>
            <a:endParaRPr lang="es-ES" dirty="0"/>
          </a:p>
        </p:txBody>
      </p:sp>
      <p:sp>
        <p:nvSpPr>
          <p:cNvPr id="11" name="Rectángulo 10">
            <a:extLst>
              <a:ext uri="{FF2B5EF4-FFF2-40B4-BE49-F238E27FC236}">
                <a16:creationId xmlns:a16="http://schemas.microsoft.com/office/drawing/2014/main" id="{797A5E3D-4AF9-4E6B-8A3E-FDBB81B7FA05}"/>
              </a:ext>
            </a:extLst>
          </p:cNvPr>
          <p:cNvSpPr/>
          <p:nvPr/>
        </p:nvSpPr>
        <p:spPr>
          <a:xfrm>
            <a:off x="0" y="6591300"/>
            <a:ext cx="6905625" cy="266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a:solidFill>
                  <a:schemeClr val="tx1"/>
                </a:solidFill>
                <a:latin typeface="DINWebPro"/>
              </a:rPr>
              <a:t>[1] </a:t>
            </a:r>
            <a:r>
              <a:rPr lang="es-ES" sz="1000" b="0" i="0" dirty="0" err="1">
                <a:solidFill>
                  <a:schemeClr val="tx1"/>
                </a:solidFill>
                <a:effectLst/>
                <a:latin typeface="NexusSans"/>
              </a:rPr>
              <a:t>Lauterborn</a:t>
            </a:r>
            <a:r>
              <a:rPr lang="es-ES" sz="1000" b="0" i="0" dirty="0">
                <a:solidFill>
                  <a:schemeClr val="tx1"/>
                </a:solidFill>
                <a:effectLst/>
                <a:latin typeface="NexusSans"/>
              </a:rPr>
              <a:t> W.(2003) </a:t>
            </a:r>
            <a:r>
              <a:rPr lang="es-ES" sz="1000" b="0" i="0" dirty="0" err="1">
                <a:solidFill>
                  <a:schemeClr val="tx1"/>
                </a:solidFill>
                <a:effectLst/>
                <a:latin typeface="NexusSans"/>
              </a:rPr>
              <a:t>Chaotic</a:t>
            </a:r>
            <a:r>
              <a:rPr lang="es-ES" sz="1000" b="0" i="0" dirty="0">
                <a:solidFill>
                  <a:schemeClr val="tx1"/>
                </a:solidFill>
                <a:effectLst/>
                <a:latin typeface="NexusSans"/>
              </a:rPr>
              <a:t> </a:t>
            </a:r>
            <a:r>
              <a:rPr lang="es-ES" sz="1000" b="0" i="0" dirty="0" err="1">
                <a:solidFill>
                  <a:schemeClr val="tx1"/>
                </a:solidFill>
                <a:effectLst/>
                <a:latin typeface="NexusSans"/>
              </a:rPr>
              <a:t>System</a:t>
            </a:r>
            <a:r>
              <a:rPr lang="es-ES" sz="1000" dirty="0" err="1">
                <a:solidFill>
                  <a:schemeClr val="tx1"/>
                </a:solidFill>
                <a:latin typeface="NexusSans"/>
              </a:rPr>
              <a:t>s</a:t>
            </a:r>
            <a:r>
              <a:rPr lang="es-ES" sz="1000" dirty="0">
                <a:solidFill>
                  <a:schemeClr val="tx1"/>
                </a:solidFill>
                <a:latin typeface="NexusSans"/>
              </a:rPr>
              <a:t>. </a:t>
            </a:r>
            <a:r>
              <a:rPr lang="es-ES" sz="1000" dirty="0">
                <a:solidFill>
                  <a:srgbClr val="0563C1"/>
                </a:solidFill>
                <a:latin typeface="NexusSans"/>
                <a:hlinkClick r:id="rId3">
                  <a:extLst>
                    <a:ext uri="{A12FA001-AC4F-418D-AE19-62706E023703}">
                      <ahyp:hlinkClr xmlns:ahyp="http://schemas.microsoft.com/office/drawing/2018/hyperlinkcolor" val="tx"/>
                    </a:ext>
                  </a:extLst>
                </a:hlinkClick>
              </a:rPr>
              <a:t>https://www.sciencedirect.com/topics/computer-science/chaotic-systems </a:t>
            </a:r>
            <a:r>
              <a:rPr lang="es-ES" sz="1000" b="0" i="0" dirty="0">
                <a:solidFill>
                  <a:schemeClr val="tx1"/>
                </a:solidFill>
                <a:effectLst/>
                <a:latin typeface="NexusSans"/>
                <a:hlinkClick r:id="rId3">
                  <a:extLst>
                    <a:ext uri="{A12FA001-AC4F-418D-AE19-62706E023703}">
                      <ahyp:hlinkClr xmlns:ahyp="http://schemas.microsoft.com/office/drawing/2018/hyperlinkcolor" val="tx"/>
                    </a:ext>
                  </a:extLst>
                </a:hlinkClick>
              </a:rPr>
              <a:t> </a:t>
            </a:r>
            <a:endParaRPr lang="es-ES" sz="1000" b="0" i="0" dirty="0">
              <a:solidFill>
                <a:schemeClr val="tx1"/>
              </a:solidFill>
              <a:effectLst/>
              <a:latin typeface="DINWebPro"/>
            </a:endParaRPr>
          </a:p>
        </p:txBody>
      </p:sp>
    </p:spTree>
    <p:extLst>
      <p:ext uri="{BB962C8B-B14F-4D97-AF65-F5344CB8AC3E}">
        <p14:creationId xmlns:p14="http://schemas.microsoft.com/office/powerpoint/2010/main" val="112943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Introduction (cont.)</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1"/>
            <a:ext cx="10515600" cy="4351338"/>
          </a:xfrm>
        </p:spPr>
        <p:txBody>
          <a:bodyPr/>
          <a:lstStyle/>
          <a:p>
            <a:r>
              <a:rPr lang="en-GB" sz="2000" dirty="0"/>
              <a:t>The </a:t>
            </a:r>
            <a:r>
              <a:rPr lang="en-GB" sz="2000" b="1" dirty="0"/>
              <a:t>N-Body problem </a:t>
            </a:r>
            <a:r>
              <a:rPr lang="en-GB" sz="2000" dirty="0"/>
              <a:t>can be stated as:</a:t>
            </a:r>
          </a:p>
          <a:p>
            <a:endParaRPr lang="en-GB" sz="2000" dirty="0"/>
          </a:p>
          <a:p>
            <a:r>
              <a:rPr lang="en-GB" sz="2000" dirty="0"/>
              <a:t>“</a:t>
            </a:r>
            <a:r>
              <a:rPr lang="en-US" sz="2000" i="1" dirty="0"/>
              <a:t>Given n bodies with masses and initial position and velocities, how will they evolve over time under gravitational interaction?”</a:t>
            </a:r>
            <a:endParaRPr lang="en-GB" sz="2000" i="1" dirty="0"/>
          </a:p>
          <a:p>
            <a:endParaRPr lang="en-US" dirty="0"/>
          </a:p>
        </p:txBody>
      </p:sp>
      <p:pic>
        <p:nvPicPr>
          <p:cNvPr id="12" name="Picture 4" descr="The N-body problem. | Download Scientific Diagram">
            <a:extLst>
              <a:ext uri="{FF2B5EF4-FFF2-40B4-BE49-F238E27FC236}">
                <a16:creationId xmlns:a16="http://schemas.microsoft.com/office/drawing/2014/main" id="{E795AD6F-3B40-4534-A9A6-42B868026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601" y="2984819"/>
            <a:ext cx="3386138" cy="2609850"/>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contenido 5">
            <a:extLst>
              <a:ext uri="{FF2B5EF4-FFF2-40B4-BE49-F238E27FC236}">
                <a16:creationId xmlns:a16="http://schemas.microsoft.com/office/drawing/2014/main" id="{6D091AEF-8452-4779-B1A8-D31FA425F464}"/>
              </a:ext>
            </a:extLst>
          </p:cNvPr>
          <p:cNvSpPr txBox="1">
            <a:spLocks/>
          </p:cNvSpPr>
          <p:nvPr/>
        </p:nvSpPr>
        <p:spPr>
          <a:xfrm>
            <a:off x="6315075" y="3397250"/>
            <a:ext cx="4895850" cy="2839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N = 3, solutions exist in special cases (i.e. restricted three-body problem).</a:t>
            </a:r>
          </a:p>
          <a:p>
            <a:endParaRPr lang="en-US" sz="2000" dirty="0"/>
          </a:p>
          <a:p>
            <a:r>
              <a:rPr lang="en-US" sz="2000" dirty="0"/>
              <a:t>In general, numerical methods must be used to simulate such systems.</a:t>
            </a:r>
            <a:endParaRPr lang="en-GB" sz="2000" i="1" dirty="0"/>
          </a:p>
          <a:p>
            <a:endParaRPr lang="en-US" dirty="0"/>
          </a:p>
        </p:txBody>
      </p:sp>
      <p:sp>
        <p:nvSpPr>
          <p:cNvPr id="7" name="Marcador de número de diapositiva 6">
            <a:extLst>
              <a:ext uri="{FF2B5EF4-FFF2-40B4-BE49-F238E27FC236}">
                <a16:creationId xmlns:a16="http://schemas.microsoft.com/office/drawing/2014/main" id="{22992A84-C334-477A-9EBD-DD0E3792E28D}"/>
              </a:ext>
            </a:extLst>
          </p:cNvPr>
          <p:cNvSpPr>
            <a:spLocks noGrp="1"/>
          </p:cNvSpPr>
          <p:nvPr>
            <p:ph type="sldNum" sz="quarter" idx="12"/>
          </p:nvPr>
        </p:nvSpPr>
        <p:spPr/>
        <p:txBody>
          <a:bodyPr/>
          <a:lstStyle/>
          <a:p>
            <a:fld id="{0F1556C4-DFC3-4611-A7CC-780699185E26}" type="slidenum">
              <a:rPr lang="es-ES" smtClean="0"/>
              <a:t>5</a:t>
            </a:fld>
            <a:endParaRPr lang="es-ES" dirty="0"/>
          </a:p>
        </p:txBody>
      </p:sp>
      <p:sp>
        <p:nvSpPr>
          <p:cNvPr id="8" name="Rectángulo 7">
            <a:extLst>
              <a:ext uri="{FF2B5EF4-FFF2-40B4-BE49-F238E27FC236}">
                <a16:creationId xmlns:a16="http://schemas.microsoft.com/office/drawing/2014/main" id="{ED50581D-4B76-48D9-81DE-2801C5035C65}"/>
              </a:ext>
            </a:extLst>
          </p:cNvPr>
          <p:cNvSpPr/>
          <p:nvPr/>
        </p:nvSpPr>
        <p:spPr>
          <a:xfrm>
            <a:off x="0" y="6492875"/>
            <a:ext cx="6905625"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a:solidFill>
                  <a:schemeClr val="tx1"/>
                </a:solidFill>
                <a:latin typeface="DINWebPro"/>
              </a:rPr>
              <a:t>[1] </a:t>
            </a:r>
            <a:r>
              <a:rPr lang="es-ES" sz="1000" b="0" i="0" dirty="0">
                <a:solidFill>
                  <a:schemeClr val="tx1"/>
                </a:solidFill>
                <a:effectLst/>
                <a:latin typeface="NexusSans"/>
              </a:rPr>
              <a:t>A. Stahl. </a:t>
            </a:r>
            <a:r>
              <a:rPr lang="es-ES" sz="1000" b="0" i="0" dirty="0" err="1">
                <a:solidFill>
                  <a:schemeClr val="tx1"/>
                </a:solidFill>
                <a:effectLst/>
                <a:latin typeface="NexusSans"/>
              </a:rPr>
              <a:t>Benjamin</a:t>
            </a:r>
            <a:r>
              <a:rPr lang="es-ES" sz="1000" b="0" i="0" dirty="0">
                <a:solidFill>
                  <a:schemeClr val="tx1"/>
                </a:solidFill>
                <a:effectLst/>
                <a:latin typeface="NexusSans"/>
              </a:rPr>
              <a:t>.(2008) </a:t>
            </a:r>
            <a:r>
              <a:rPr lang="es-ES" sz="1000" b="0" i="0" dirty="0" err="1">
                <a:solidFill>
                  <a:schemeClr val="tx1"/>
                </a:solidFill>
                <a:effectLst/>
                <a:latin typeface="NexusSans"/>
              </a:rPr>
              <a:t>Forces</a:t>
            </a:r>
            <a:r>
              <a:rPr lang="es-ES" sz="1000" b="0" i="0" dirty="0">
                <a:solidFill>
                  <a:schemeClr val="tx1"/>
                </a:solidFill>
                <a:effectLst/>
                <a:latin typeface="NexusSans"/>
              </a:rPr>
              <a:t> </a:t>
            </a:r>
            <a:r>
              <a:rPr lang="es-ES" sz="1000" b="0" i="0" dirty="0" err="1">
                <a:solidFill>
                  <a:schemeClr val="tx1"/>
                </a:solidFill>
                <a:effectLst/>
                <a:latin typeface="NexusSans"/>
              </a:rPr>
              <a:t>on</a:t>
            </a:r>
            <a:r>
              <a:rPr lang="es-ES" sz="1000" b="0" i="0" dirty="0">
                <a:solidFill>
                  <a:schemeClr val="tx1"/>
                </a:solidFill>
                <a:effectLst/>
                <a:latin typeface="NexusSans"/>
              </a:rPr>
              <a:t> a 3 </a:t>
            </a:r>
            <a:r>
              <a:rPr lang="es-ES" sz="1000" b="0" i="0" dirty="0" err="1">
                <a:solidFill>
                  <a:schemeClr val="tx1"/>
                </a:solidFill>
                <a:effectLst/>
                <a:latin typeface="NexusSans"/>
              </a:rPr>
              <a:t>Body</a:t>
            </a:r>
            <a:r>
              <a:rPr lang="es-ES" sz="1000" b="0" i="0" dirty="0">
                <a:solidFill>
                  <a:schemeClr val="tx1"/>
                </a:solidFill>
                <a:effectLst/>
                <a:latin typeface="NexusSans"/>
              </a:rPr>
              <a:t> </a:t>
            </a:r>
            <a:r>
              <a:rPr lang="es-ES" sz="1000" b="0" i="0" dirty="0" err="1">
                <a:solidFill>
                  <a:schemeClr val="tx1"/>
                </a:solidFill>
                <a:effectLst/>
                <a:latin typeface="NexusSans"/>
              </a:rPr>
              <a:t>system</a:t>
            </a:r>
            <a:r>
              <a:rPr lang="es-ES" sz="1000" dirty="0">
                <a:solidFill>
                  <a:schemeClr val="tx1"/>
                </a:solidFill>
                <a:latin typeface="NexusSans"/>
              </a:rPr>
              <a:t>. </a:t>
            </a:r>
            <a:r>
              <a:rPr lang="en-US" sz="1000" dirty="0">
                <a:hlinkClick r:id="rId3"/>
              </a:rPr>
              <a:t>https://www.researchgate.net/figure/The-N-body-problem_fig1_264840302</a:t>
            </a:r>
            <a:endParaRPr lang="en-US" sz="1000" dirty="0"/>
          </a:p>
        </p:txBody>
      </p:sp>
      <p:sp>
        <p:nvSpPr>
          <p:cNvPr id="10" name="CuadroTexto 9">
            <a:extLst>
              <a:ext uri="{FF2B5EF4-FFF2-40B4-BE49-F238E27FC236}">
                <a16:creationId xmlns:a16="http://schemas.microsoft.com/office/drawing/2014/main" id="{45F1D9E0-56F0-4269-AC44-695A9ACA16FB}"/>
              </a:ext>
            </a:extLst>
          </p:cNvPr>
          <p:cNvSpPr txBox="1"/>
          <p:nvPr/>
        </p:nvSpPr>
        <p:spPr>
          <a:xfrm>
            <a:off x="2185664" y="5779968"/>
            <a:ext cx="3067050" cy="369332"/>
          </a:xfrm>
          <a:prstGeom prst="rect">
            <a:avLst/>
          </a:prstGeom>
          <a:noFill/>
        </p:spPr>
        <p:txBody>
          <a:bodyPr wrap="square">
            <a:spAutoFit/>
          </a:bodyPr>
          <a:lstStyle/>
          <a:p>
            <a:r>
              <a:rPr lang="es-ES" sz="1800" b="0" i="0" dirty="0" err="1">
                <a:solidFill>
                  <a:schemeClr val="tx1"/>
                </a:solidFill>
                <a:effectLst/>
                <a:latin typeface="NexusSans"/>
              </a:rPr>
              <a:t>Forces</a:t>
            </a:r>
            <a:r>
              <a:rPr lang="es-ES" sz="1800" b="0" i="0" dirty="0">
                <a:solidFill>
                  <a:schemeClr val="tx1"/>
                </a:solidFill>
                <a:effectLst/>
                <a:latin typeface="NexusSans"/>
              </a:rPr>
              <a:t> </a:t>
            </a:r>
            <a:r>
              <a:rPr lang="es-ES" sz="1800" b="0" i="0" dirty="0" err="1">
                <a:solidFill>
                  <a:schemeClr val="tx1"/>
                </a:solidFill>
                <a:effectLst/>
                <a:latin typeface="NexusSans"/>
              </a:rPr>
              <a:t>on</a:t>
            </a:r>
            <a:r>
              <a:rPr lang="es-ES" sz="1800" b="0" i="0" dirty="0">
                <a:solidFill>
                  <a:schemeClr val="tx1"/>
                </a:solidFill>
                <a:effectLst/>
                <a:latin typeface="NexusSans"/>
              </a:rPr>
              <a:t> a 3 </a:t>
            </a:r>
            <a:r>
              <a:rPr lang="es-ES" sz="1800" b="0" i="0" dirty="0" err="1">
                <a:solidFill>
                  <a:schemeClr val="tx1"/>
                </a:solidFill>
                <a:effectLst/>
                <a:latin typeface="NexusSans"/>
              </a:rPr>
              <a:t>Body</a:t>
            </a:r>
            <a:r>
              <a:rPr lang="es-ES" sz="1800" b="0" i="0" dirty="0">
                <a:solidFill>
                  <a:schemeClr val="tx1"/>
                </a:solidFill>
                <a:effectLst/>
                <a:latin typeface="NexusSans"/>
              </a:rPr>
              <a:t> </a:t>
            </a:r>
            <a:r>
              <a:rPr lang="es-ES" sz="1800" b="0" i="0" dirty="0" err="1">
                <a:solidFill>
                  <a:schemeClr val="tx1"/>
                </a:solidFill>
                <a:effectLst/>
                <a:latin typeface="NexusSans"/>
              </a:rPr>
              <a:t>system</a:t>
            </a:r>
            <a:r>
              <a:rPr lang="es-ES" sz="1800" b="0" i="0" dirty="0">
                <a:solidFill>
                  <a:schemeClr val="tx1"/>
                </a:solidFill>
                <a:effectLst/>
                <a:latin typeface="NexusSans"/>
              </a:rPr>
              <a:t> [1].</a:t>
            </a:r>
            <a:endParaRPr lang="en-US" dirty="0"/>
          </a:p>
        </p:txBody>
      </p:sp>
    </p:spTree>
    <p:extLst>
      <p:ext uri="{BB962C8B-B14F-4D97-AF65-F5344CB8AC3E}">
        <p14:creationId xmlns:p14="http://schemas.microsoft.com/office/powerpoint/2010/main" val="329708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Introduction (cont.)</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1"/>
                <a:ext cx="10515600" cy="3745056"/>
              </a:xfrm>
            </p:spPr>
            <p:txBody>
              <a:bodyPr>
                <a:normAutofit/>
              </a:bodyPr>
              <a:lstStyle/>
              <a:p>
                <a:r>
                  <a:rPr lang="en-GB" sz="2000" dirty="0"/>
                  <a:t>Given </a:t>
                </a:r>
                <a:r>
                  <a:rPr lang="en-US" sz="2000" dirty="0"/>
                  <a:t>N bodies with an initial position </a:t>
                </a:r>
                <a14:m>
                  <m:oMath xmlns:m="http://schemas.openxmlformats.org/officeDocument/2006/math">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acc>
                  </m:oMath>
                </a14:m>
                <a:r>
                  <a:rPr lang="en-US" sz="2000" dirty="0"/>
                  <a:t>and velocity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𝑖</m:t>
                        </m:r>
                      </m:sub>
                    </m:sSub>
                  </m:oMath>
                </a14:m>
                <a:r>
                  <a:rPr lang="en-US" sz="2000" dirty="0"/>
                  <a:t> for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𝑖</m:t>
                    </m:r>
                    <m:r>
                      <a:rPr lang="en-US" sz="2000" i="1" dirty="0" smtClean="0">
                        <a:latin typeface="Cambria Math" panose="02040503050406030204" pitchFamily="18" charset="0"/>
                      </a:rPr>
                      <m:t>≤</m:t>
                    </m:r>
                    <m:r>
                      <a:rPr lang="en-US" sz="2000" i="1" dirty="0" smtClean="0">
                        <a:latin typeface="Cambria Math" panose="02040503050406030204" pitchFamily="18" charset="0"/>
                      </a:rPr>
                      <m:t>𝑁</m:t>
                    </m:r>
                  </m:oMath>
                </a14:m>
                <a:r>
                  <a:rPr lang="en-US" sz="2000" dirty="0"/>
                  <a:t>, the force vector </a:t>
                </a:r>
                <a14:m>
                  <m:oMath xmlns:m="http://schemas.openxmlformats.org/officeDocument/2006/math">
                    <m:acc>
                      <m:accPr>
                        <m:chr m:val="⃗"/>
                        <m:ctrlPr>
                          <a:rPr lang="en-US" sz="200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𝑖𝑗</m:t>
                            </m:r>
                          </m:sub>
                        </m:sSub>
                      </m:e>
                    </m:acc>
                  </m:oMath>
                </a14:m>
                <a:r>
                  <a:rPr lang="en-US" sz="2000" dirty="0"/>
                  <a:t>on body </a:t>
                </a:r>
                <a14:m>
                  <m:oMath xmlns:m="http://schemas.openxmlformats.org/officeDocument/2006/math">
                    <m:r>
                      <a:rPr lang="en-US" sz="2000" i="1" dirty="0" smtClean="0">
                        <a:latin typeface="Cambria Math" panose="02040503050406030204" pitchFamily="18" charset="0"/>
                      </a:rPr>
                      <m:t>𝑖</m:t>
                    </m:r>
                  </m:oMath>
                </a14:m>
                <a:r>
                  <a:rPr lang="en-US" sz="2000" dirty="0"/>
                  <a:t> caused by its gravitational attraction to body </a:t>
                </a:r>
                <a14:m>
                  <m:oMath xmlns:m="http://schemas.openxmlformats.org/officeDocument/2006/math">
                    <m:r>
                      <a:rPr lang="en-US" sz="2000" i="1" dirty="0" smtClean="0">
                        <a:latin typeface="Cambria Math" panose="02040503050406030204" pitchFamily="18" charset="0"/>
                      </a:rPr>
                      <m:t>𝑗</m:t>
                    </m:r>
                  </m:oMath>
                </a14:m>
                <a:r>
                  <a:rPr lang="en-US" sz="2000" dirty="0"/>
                  <a:t> is given by the following [1]:</a:t>
                </a:r>
              </a:p>
              <a:p>
                <a:endParaRPr lang="en-US"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sz="2000" b="0" i="1" dirty="0" smtClean="0">
                              <a:latin typeface="Cambria Math" panose="02040503050406030204" pitchFamily="18" charset="0"/>
                            </a:rPr>
                          </m:ctrlPr>
                        </m:acc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𝑓</m:t>
                              </m:r>
                            </m:e>
                            <m:sub>
                              <m:r>
                                <a:rPr lang="en-US" sz="2000" b="0" i="1" dirty="0" smtClean="0">
                                  <a:latin typeface="Cambria Math" panose="02040503050406030204" pitchFamily="18" charset="0"/>
                                </a:rPr>
                                <m:t>𝑖𝑗</m:t>
                              </m:r>
                            </m:sub>
                          </m:sSub>
                        </m:e>
                      </m:acc>
                      <m:r>
                        <a:rPr lang="en-US" sz="2000" i="1">
                          <a:latin typeface="Cambria Math" panose="02040503050406030204" pitchFamily="18" charset="0"/>
                        </a:rPr>
                        <m:t>=</m:t>
                      </m:r>
                      <m:r>
                        <a:rPr lang="en-US" sz="2000" i="1">
                          <a:latin typeface="Cambria Math" panose="02040503050406030204" pitchFamily="18" charset="0"/>
                        </a:rPr>
                        <m:t>𝐺</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𝑖</m:t>
                              </m:r>
                            </m:sub>
                          </m:sSub>
                          <m:sSub>
                            <m:sSubPr>
                              <m:ctrlPr>
                                <a:rPr lang="es-E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𝑗</m:t>
                              </m:r>
                            </m:sub>
                          </m:sSub>
                        </m:num>
                        <m:den>
                          <m:d>
                            <m:dPr>
                              <m:begChr m:val=""/>
                              <m:endChr m:val=""/>
                              <m:ctrlPr>
                                <a:rPr lang="es-ES" sz="2000" i="1">
                                  <a:latin typeface="Cambria Math" panose="02040503050406030204" pitchFamily="18" charset="0"/>
                                </a:rPr>
                              </m:ctrlPr>
                            </m:dPr>
                            <m:e>
                              <m:r>
                                <m:rPr>
                                  <m:lit/>
                                </m:rPr>
                                <a:rPr lang="en-US" sz="2000" i="1">
                                  <a:latin typeface="Cambria Math" panose="02040503050406030204" pitchFamily="18" charset="0"/>
                                </a:rPr>
                                <m:t>|</m:t>
                              </m:r>
                              <m:sSub>
                                <m:sSubPr>
                                  <m:ctrlPr>
                                    <a:rPr lang="es-ES" sz="2000" i="1">
                                      <a:latin typeface="Cambria Math" panose="02040503050406030204" pitchFamily="18" charset="0"/>
                                    </a:rPr>
                                  </m:ctrlPr>
                                </m:sSubPr>
                                <m:e>
                                  <m:acc>
                                    <m:accPr>
                                      <m:chr m:val="⃗"/>
                                      <m:ctrlPr>
                                        <a:rPr lang="es-ES" sz="2000" b="0" i="1" dirty="0" smtClean="0">
                                          <a:latin typeface="Cambria Math" panose="02040503050406030204" pitchFamily="18" charset="0"/>
                                        </a:rPr>
                                      </m:ctrlPr>
                                    </m:accPr>
                                    <m:e>
                                      <m:r>
                                        <a:rPr lang="en-US" sz="2000" b="0" i="1" dirty="0" smtClean="0">
                                          <a:latin typeface="Cambria Math" panose="02040503050406030204" pitchFamily="18" charset="0"/>
                                        </a:rPr>
                                        <m:t>𝑟</m:t>
                                      </m:r>
                                    </m:e>
                                  </m:acc>
                                </m:e>
                                <m:sub>
                                  <m:r>
                                    <a:rPr lang="en-US" sz="2000" i="1">
                                      <a:latin typeface="Cambria Math" panose="02040503050406030204" pitchFamily="18" charset="0"/>
                                    </a:rPr>
                                    <m:t>𝑖𝑗</m:t>
                                  </m:r>
                                </m:sub>
                              </m:sSub>
                            </m:e>
                          </m:d>
                          <m:sSup>
                            <m:sSupPr>
                              <m:ctrlPr>
                                <a:rPr lang="es-ES" sz="2000" i="1">
                                  <a:latin typeface="Cambria Math" panose="02040503050406030204" pitchFamily="18" charset="0"/>
                                </a:rPr>
                              </m:ctrlPr>
                            </m:sSupPr>
                            <m:e>
                              <m:r>
                                <m:rPr>
                                  <m:lit/>
                                </m:rPr>
                                <a:rPr lang="en-US" sz="2000" i="1">
                                  <a:latin typeface="Cambria Math" panose="02040503050406030204" pitchFamily="18" charset="0"/>
                                </a:rPr>
                                <m:t>|</m:t>
                              </m:r>
                            </m:e>
                            <m:sup>
                              <m:r>
                                <a:rPr lang="en-US" sz="2000" i="1">
                                  <a:latin typeface="Cambria Math" panose="02040503050406030204" pitchFamily="18" charset="0"/>
                                </a:rPr>
                                <m:t>2</m:t>
                              </m:r>
                            </m:sup>
                          </m:sSup>
                        </m:den>
                      </m:f>
                      <m:r>
                        <a:rPr lang="en-US" sz="2000">
                          <a:latin typeface="Cambria Math" panose="02040503050406030204" pitchFamily="18" charset="0"/>
                        </a:rPr>
                        <m:t>⋅</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acc>
                                <m:accPr>
                                  <m:chr m:val="⃗"/>
                                  <m:ctrlPr>
                                    <a:rPr lang="es-ES" sz="2000" b="0" i="1" dirty="0" smtClean="0">
                                      <a:latin typeface="Cambria Math" panose="02040503050406030204" pitchFamily="18" charset="0"/>
                                    </a:rPr>
                                  </m:ctrlPr>
                                </m:accPr>
                                <m:e>
                                  <m:r>
                                    <a:rPr lang="en-US" sz="2000" b="0" i="1" dirty="0" smtClean="0">
                                      <a:latin typeface="Cambria Math" panose="02040503050406030204" pitchFamily="18" charset="0"/>
                                    </a:rPr>
                                    <m:t>𝑟</m:t>
                                  </m:r>
                                </m:e>
                              </m:acc>
                            </m:e>
                            <m:sub>
                              <m:r>
                                <a:rPr lang="en-US" sz="2000" i="1">
                                  <a:latin typeface="Cambria Math" panose="02040503050406030204" pitchFamily="18" charset="0"/>
                                </a:rPr>
                                <m:t>𝑖𝑗</m:t>
                              </m:r>
                            </m:sub>
                          </m:sSub>
                        </m:num>
                        <m:den>
                          <m:d>
                            <m:dPr>
                              <m:begChr m:val=""/>
                              <m:endChr m:val=""/>
                              <m:ctrlPr>
                                <a:rPr lang="es-ES" sz="2000" i="1">
                                  <a:latin typeface="Cambria Math" panose="02040503050406030204" pitchFamily="18" charset="0"/>
                                </a:rPr>
                              </m:ctrlPr>
                            </m:dPr>
                            <m:e>
                              <m:r>
                                <m:rPr>
                                  <m:lit/>
                                </m:rPr>
                                <a:rPr lang="en-US" sz="2000" i="1">
                                  <a:latin typeface="Cambria Math" panose="02040503050406030204" pitchFamily="18" charset="0"/>
                                </a:rPr>
                                <m:t>|</m:t>
                              </m:r>
                              <m:sSub>
                                <m:sSubPr>
                                  <m:ctrlPr>
                                    <a:rPr lang="es-ES" sz="2000" i="1">
                                      <a:latin typeface="Cambria Math" panose="02040503050406030204" pitchFamily="18" charset="0"/>
                                    </a:rPr>
                                  </m:ctrlPr>
                                </m:sSubPr>
                                <m:e>
                                  <m:acc>
                                    <m:accPr>
                                      <m:chr m:val="⃗"/>
                                      <m:ctrlPr>
                                        <a:rPr lang="es-ES" sz="2000" b="0" i="1" dirty="0" smtClean="0">
                                          <a:latin typeface="Cambria Math" panose="02040503050406030204" pitchFamily="18" charset="0"/>
                                        </a:rPr>
                                      </m:ctrlPr>
                                    </m:accPr>
                                    <m:e>
                                      <m:r>
                                        <a:rPr lang="en-US" sz="2000" b="0" i="1" dirty="0" smtClean="0">
                                          <a:latin typeface="Cambria Math" panose="02040503050406030204" pitchFamily="18" charset="0"/>
                                        </a:rPr>
                                        <m:t>𝑟</m:t>
                                      </m:r>
                                    </m:e>
                                  </m:acc>
                                </m:e>
                                <m:sub>
                                  <m:r>
                                    <a:rPr lang="en-US" sz="2000" i="1">
                                      <a:latin typeface="Cambria Math" panose="02040503050406030204" pitchFamily="18" charset="0"/>
                                    </a:rPr>
                                    <m:t>𝑖𝑗</m:t>
                                  </m:r>
                                </m:sub>
                              </m:sSub>
                            </m:e>
                          </m:d>
                          <m:r>
                            <m:rPr>
                              <m:lit/>
                            </m:rPr>
                            <a:rPr lang="en-US" sz="2000" i="1">
                              <a:latin typeface="Cambria Math" panose="02040503050406030204" pitchFamily="18" charset="0"/>
                            </a:rPr>
                            <m:t>|</m:t>
                          </m:r>
                        </m:den>
                      </m:f>
                    </m:oMath>
                  </m:oMathPara>
                </a14:m>
                <a:endParaRPr lang="es-ES" sz="2000" dirty="0"/>
              </a:p>
              <a:p>
                <a:endParaRPr lang="en-GB" sz="2000" dirty="0"/>
              </a:p>
              <a:p>
                <a:r>
                  <a:rPr lang="en-GB" sz="2000" dirty="0"/>
                  <a:t>Where </a:t>
                </a:r>
                <a14:m>
                  <m:oMath xmlns:m="http://schemas.openxmlformats.org/officeDocument/2006/math">
                    <m:sSub>
                      <m:sSubPr>
                        <m:ctrlPr>
                          <a:rPr lang="es-ES" sz="2000" i="1" smtClean="0">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𝑖</m:t>
                        </m:r>
                      </m:sub>
                    </m:sSub>
                  </m:oMath>
                </a14:m>
                <a:r>
                  <a:rPr lang="en-GB" sz="2000" dirty="0"/>
                  <a:t> and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𝑚</m:t>
                        </m:r>
                      </m:e>
                      <m:sub>
                        <m:r>
                          <a:rPr lang="en-US" sz="2000" b="0" i="1" smtClean="0">
                            <a:latin typeface="Cambria Math" panose="02040503050406030204" pitchFamily="18" charset="0"/>
                          </a:rPr>
                          <m:t>𝑗</m:t>
                        </m:r>
                      </m:sub>
                    </m:sSub>
                  </m:oMath>
                </a14:m>
                <a:r>
                  <a:rPr lang="en-GB" sz="2000" dirty="0"/>
                  <a:t> are the masses of the bodies </a:t>
                </a:r>
                <a14:m>
                  <m:oMath xmlns:m="http://schemas.openxmlformats.org/officeDocument/2006/math">
                    <m:r>
                      <a:rPr lang="en-US" sz="2000" b="0" i="1" smtClean="0">
                        <a:latin typeface="Cambria Math" panose="02040503050406030204" pitchFamily="18" charset="0"/>
                      </a:rPr>
                      <m:t>𝑖</m:t>
                    </m:r>
                  </m:oMath>
                </a14:m>
                <a:r>
                  <a:rPr lang="en-GB" sz="2000" dirty="0"/>
                  <a:t> and </a:t>
                </a:r>
                <a14:m>
                  <m:oMath xmlns:m="http://schemas.openxmlformats.org/officeDocument/2006/math">
                    <m:r>
                      <a:rPr lang="en-US" sz="2000" b="0" i="1" smtClean="0">
                        <a:latin typeface="Cambria Math" panose="02040503050406030204" pitchFamily="18" charset="0"/>
                      </a:rPr>
                      <m:t>𝑗</m:t>
                    </m:r>
                  </m:oMath>
                </a14:m>
                <a:r>
                  <a:rPr lang="en-GB" sz="2000" dirty="0"/>
                  <a:t> respectively.</a:t>
                </a:r>
              </a:p>
              <a:p>
                <a:r>
                  <a:rPr lang="en-GB" sz="2000" dirty="0"/>
                  <a:t>Where </a:t>
                </a:r>
                <a14:m>
                  <m:oMath xmlns:m="http://schemas.openxmlformats.org/officeDocument/2006/math">
                    <m:sSub>
                      <m:sSubPr>
                        <m:ctrlPr>
                          <a:rPr lang="es-ES" sz="2000" i="1" smtClean="0">
                            <a:latin typeface="Cambria Math" panose="02040503050406030204" pitchFamily="18" charset="0"/>
                          </a:rPr>
                        </m:ctrlPr>
                      </m:sSubPr>
                      <m:e>
                        <m:acc>
                          <m:accPr>
                            <m:chr m:val="⃗"/>
                            <m:ctrlPr>
                              <a:rPr lang="es-ES" sz="2000" b="0" i="1" dirty="0" smtClean="0">
                                <a:latin typeface="Cambria Math" panose="02040503050406030204" pitchFamily="18" charset="0"/>
                              </a:rPr>
                            </m:ctrlPr>
                          </m:accPr>
                          <m:e>
                            <m:r>
                              <a:rPr lang="en-US" sz="2000" b="0" i="1" dirty="0" smtClean="0">
                                <a:latin typeface="Cambria Math" panose="02040503050406030204" pitchFamily="18" charset="0"/>
                              </a:rPr>
                              <m:t>𝑟</m:t>
                            </m:r>
                          </m:e>
                        </m:acc>
                      </m:e>
                      <m:sub>
                        <m:r>
                          <a:rPr lang="en-US" sz="2000" i="1">
                            <a:latin typeface="Cambria Math" panose="02040503050406030204" pitchFamily="18" charset="0"/>
                          </a:rPr>
                          <m:t>𝑖𝑗</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𝑖</m:t>
                        </m:r>
                      </m:sub>
                    </m:sSub>
                  </m:oMath>
                </a14:m>
                <a:r>
                  <a:rPr lang="en-GB" sz="2000" dirty="0"/>
                  <a:t> is the vector from the body and </a:t>
                </a:r>
                <a14:m>
                  <m:oMath xmlns:m="http://schemas.openxmlformats.org/officeDocument/2006/math">
                    <m:r>
                      <a:rPr lang="en-US" sz="2000" b="0" i="1" smtClean="0">
                        <a:latin typeface="Cambria Math" panose="02040503050406030204" pitchFamily="18" charset="0"/>
                      </a:rPr>
                      <m:t>𝐺</m:t>
                    </m:r>
                  </m:oMath>
                </a14:m>
                <a:r>
                  <a:rPr lang="en-GB" sz="2000" dirty="0"/>
                  <a:t> is the gravitational constant.</a:t>
                </a:r>
              </a:p>
              <a:p>
                <a:pPr marL="0" indent="0">
                  <a:buNone/>
                </a:pPr>
                <a:endParaRPr lang="en-US" dirty="0"/>
              </a:p>
              <a:p>
                <a:endParaRPr lang="en-GB" dirty="0"/>
              </a:p>
            </p:txBody>
          </p:sp>
        </mc:Choice>
        <mc:Fallback xmlns="">
          <p:sp>
            <p:nvSpPr>
              <p:cNvPr id="6" name="Marcador de contenido 5">
                <a:extLst>
                  <a:ext uri="{FF2B5EF4-FFF2-40B4-BE49-F238E27FC236}">
                    <a16:creationId xmlns:a16="http://schemas.microsoft.com/office/drawing/2014/main" id="{40573C57-9C22-4DDB-9604-3A36051B9421}"/>
                  </a:ext>
                </a:extLst>
              </p:cNvPr>
              <p:cNvSpPr>
                <a:spLocks noGrp="1" noRot="1" noChangeAspect="1" noMove="1" noResize="1" noEditPoints="1" noAdjustHandles="1" noChangeArrowheads="1" noChangeShapeType="1" noTextEdit="1"/>
              </p:cNvSpPr>
              <p:nvPr>
                <p:ph idx="1"/>
              </p:nvPr>
            </p:nvSpPr>
            <p:spPr>
              <a:xfrm>
                <a:off x="838200" y="1221581"/>
                <a:ext cx="10515600" cy="3745056"/>
              </a:xfrm>
              <a:blipFill>
                <a:blip r:embed="rId3"/>
                <a:stretch>
                  <a:fillRect l="-522" t="-325"/>
                </a:stretch>
              </a:blipFill>
            </p:spPr>
            <p:txBody>
              <a:bodyPr/>
              <a:lstStyle/>
              <a:p>
                <a:r>
                  <a:rPr lang="en-US">
                    <a:noFill/>
                  </a:rPr>
                  <a:t> </a:t>
                </a:r>
              </a:p>
            </p:txBody>
          </p:sp>
        </mc:Fallback>
      </mc:AlternateContent>
      <p:sp>
        <p:nvSpPr>
          <p:cNvPr id="8" name="Marcador de número de diapositiva 7">
            <a:extLst>
              <a:ext uri="{FF2B5EF4-FFF2-40B4-BE49-F238E27FC236}">
                <a16:creationId xmlns:a16="http://schemas.microsoft.com/office/drawing/2014/main" id="{C152730C-347A-4D86-B991-0D43C24AE9EE}"/>
              </a:ext>
            </a:extLst>
          </p:cNvPr>
          <p:cNvSpPr>
            <a:spLocks noGrp="1"/>
          </p:cNvSpPr>
          <p:nvPr>
            <p:ph type="sldNum" sz="quarter" idx="12"/>
          </p:nvPr>
        </p:nvSpPr>
        <p:spPr>
          <a:xfrm>
            <a:off x="8545348" y="6367950"/>
            <a:ext cx="2743200" cy="365125"/>
          </a:xfrm>
        </p:spPr>
        <p:txBody>
          <a:bodyPr/>
          <a:lstStyle/>
          <a:p>
            <a:fld id="{0F1556C4-DFC3-4611-A7CC-780699185E26}" type="slidenum">
              <a:rPr lang="es-ES" smtClean="0"/>
              <a:t>6</a:t>
            </a:fld>
            <a:endParaRPr lang="es-ES"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2650074-0E4C-44BB-BBAF-A3C53540EAB6}"/>
                  </a:ext>
                </a:extLst>
              </p:cNvPr>
              <p:cNvSpPr txBox="1"/>
              <p:nvPr/>
            </p:nvSpPr>
            <p:spPr>
              <a:xfrm>
                <a:off x="1327897" y="4644558"/>
                <a:ext cx="4042631" cy="948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acc>
                            <m:accPr>
                              <m:chr m:val="⃗"/>
                              <m:ctrlPr>
                                <a:rPr lang="es-ES" i="1" smtClean="0">
                                  <a:latin typeface="Cambria Math" panose="02040503050406030204" pitchFamily="18" charset="0"/>
                                </a:rPr>
                              </m:ctrlPr>
                            </m:accPr>
                            <m:e>
                              <m:r>
                                <a:rPr lang="en-US" b="0" i="1" smtClean="0">
                                  <a:latin typeface="Cambria Math" panose="02040503050406030204" pitchFamily="18" charset="0"/>
                                </a:rPr>
                                <m:t>𝐹</m:t>
                              </m:r>
                            </m:e>
                          </m:acc>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s-ES" i="1">
                              <a:latin typeface="Cambria Math" panose="02040503050406030204" pitchFamily="18" charset="0"/>
                            </a:rPr>
                          </m:ctrlPr>
                        </m:naryPr>
                        <m:sub>
                          <m:f>
                            <m:fPr>
                              <m:type m:val="noBar"/>
                              <m:ctrlPr>
                                <a:rPr lang="es-ES" i="1">
                                  <a:latin typeface="Cambria Math" panose="02040503050406030204" pitchFamily="18" charset="0"/>
                                </a:rPr>
                              </m:ctrlPr>
                            </m:fPr>
                            <m:num>
                              <m:r>
                                <a:rPr lang="en-US" i="1">
                                  <a:latin typeface="Cambria Math" panose="02040503050406030204" pitchFamily="18" charset="0"/>
                                </a:rPr>
                                <m:t>1</m:t>
                              </m:r>
                              <m:r>
                                <a:rPr lang="zh-CN" altLang="es-ES">
                                  <a:latin typeface="Cambria Math" panose="02040503050406030204" pitchFamily="18" charset="0"/>
                                </a:rPr>
                                <m:t>≤</m:t>
                              </m:r>
                              <m:r>
                                <a:rPr lang="en-US" i="1">
                                  <a:latin typeface="Cambria Math" panose="02040503050406030204" pitchFamily="18" charset="0"/>
                                </a:rPr>
                                <m:t>𝑗</m:t>
                              </m:r>
                              <m:r>
                                <a:rPr lang="zh-CN" altLang="es-ES">
                                  <a:latin typeface="Cambria Math" panose="02040503050406030204" pitchFamily="18" charset="0"/>
                                </a:rPr>
                                <m:t>≤</m:t>
                              </m:r>
                              <m:r>
                                <a:rPr lang="en-US" i="1">
                                  <a:latin typeface="Cambria Math" panose="02040503050406030204" pitchFamily="18" charset="0"/>
                                </a:rPr>
                                <m:t>𝑁</m:t>
                              </m:r>
                            </m:num>
                            <m:den>
                              <m:r>
                                <a:rPr lang="en-US" i="1">
                                  <a:latin typeface="Cambria Math" panose="02040503050406030204" pitchFamily="18" charset="0"/>
                                </a:rPr>
                                <m:t>𝑗</m:t>
                              </m:r>
                              <m:r>
                                <a:rPr lang="zh-CN" altLang="es-ES">
                                  <a:latin typeface="Cambria Math" panose="02040503050406030204" pitchFamily="18" charset="0"/>
                                </a:rPr>
                                <m:t>≠</m:t>
                              </m:r>
                              <m:r>
                                <a:rPr lang="en-US" i="1">
                                  <a:latin typeface="Cambria Math" panose="02040503050406030204" pitchFamily="18" charset="0"/>
                                </a:rPr>
                                <m:t>𝑖</m:t>
                              </m:r>
                            </m:den>
                          </m:f>
                        </m:sub>
                        <m:sup/>
                        <m:e>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𝑖𝑗</m:t>
                                  </m:r>
                                </m:sub>
                              </m:sSub>
                            </m:e>
                          </m:acc>
                        </m:e>
                      </m:nary>
                      <m:r>
                        <a:rPr lang="en-US" i="1">
                          <a:latin typeface="Cambria Math" panose="02040503050406030204" pitchFamily="18" charset="0"/>
                        </a:rPr>
                        <m:t>=</m:t>
                      </m:r>
                      <m:r>
                        <a:rPr lang="en-US" i="1">
                          <a:latin typeface="Cambria Math" panose="02040503050406030204" pitchFamily="18" charset="0"/>
                        </a:rPr>
                        <m:t>𝐺</m:t>
                      </m:r>
                      <m:sSub>
                        <m:sSubPr>
                          <m:ctrlPr>
                            <a:rPr lang="es-E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a:latin typeface="Cambria Math" panose="02040503050406030204" pitchFamily="18" charset="0"/>
                        </a:rPr>
                        <m:t>⋅</m:t>
                      </m:r>
                      <m:nary>
                        <m:naryPr>
                          <m:chr m:val="∑"/>
                          <m:supHide m:val="on"/>
                          <m:ctrlPr>
                            <a:rPr lang="es-ES" i="1">
                              <a:latin typeface="Cambria Math" panose="02040503050406030204" pitchFamily="18" charset="0"/>
                            </a:rPr>
                          </m:ctrlPr>
                        </m:naryPr>
                        <m:sub>
                          <m:f>
                            <m:fPr>
                              <m:type m:val="noBar"/>
                              <m:ctrlPr>
                                <a:rPr lang="es-ES" i="1">
                                  <a:latin typeface="Cambria Math" panose="02040503050406030204" pitchFamily="18" charset="0"/>
                                </a:rPr>
                              </m:ctrlPr>
                            </m:fPr>
                            <m:num>
                              <m:r>
                                <a:rPr lang="en-US" i="1">
                                  <a:latin typeface="Cambria Math" panose="02040503050406030204" pitchFamily="18" charset="0"/>
                                </a:rPr>
                                <m:t>1</m:t>
                              </m:r>
                              <m:r>
                                <a:rPr lang="zh-CN" altLang="es-ES">
                                  <a:latin typeface="Cambria Math" panose="02040503050406030204" pitchFamily="18" charset="0"/>
                                </a:rPr>
                                <m:t>≤</m:t>
                              </m:r>
                              <m:r>
                                <a:rPr lang="en-US" i="1">
                                  <a:latin typeface="Cambria Math" panose="02040503050406030204" pitchFamily="18" charset="0"/>
                                </a:rPr>
                                <m:t>𝑗</m:t>
                              </m:r>
                              <m:r>
                                <a:rPr lang="zh-CN" altLang="es-ES">
                                  <a:latin typeface="Cambria Math" panose="02040503050406030204" pitchFamily="18" charset="0"/>
                                </a:rPr>
                                <m:t>≤</m:t>
                              </m:r>
                              <m:r>
                                <a:rPr lang="en-US" i="1">
                                  <a:latin typeface="Cambria Math" panose="02040503050406030204" pitchFamily="18" charset="0"/>
                                </a:rPr>
                                <m:t>𝑁</m:t>
                              </m:r>
                            </m:num>
                            <m:den>
                              <m:r>
                                <a:rPr lang="en-US" i="1">
                                  <a:latin typeface="Cambria Math" panose="02040503050406030204" pitchFamily="18" charset="0"/>
                                </a:rPr>
                                <m:t>𝑗</m:t>
                              </m:r>
                              <m:r>
                                <a:rPr lang="zh-CN" altLang="es-ES">
                                  <a:latin typeface="Cambria Math" panose="02040503050406030204" pitchFamily="18" charset="0"/>
                                </a:rPr>
                                <m:t>≠</m:t>
                              </m:r>
                              <m:r>
                                <a:rPr lang="en-US" i="1">
                                  <a:latin typeface="Cambria Math" panose="02040503050406030204" pitchFamily="18" charset="0"/>
                                </a:rPr>
                                <m:t>𝑖</m:t>
                              </m:r>
                            </m:den>
                          </m:f>
                        </m:sub>
                        <m:sup/>
                        <m:e>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𝑗</m:t>
                                  </m:r>
                                </m:sub>
                              </m:sSub>
                              <m:sSub>
                                <m:sSubPr>
                                  <m:ctrlPr>
                                    <a:rPr lang="es-ES" i="1">
                                      <a:latin typeface="Cambria Math" panose="02040503050406030204" pitchFamily="18" charset="0"/>
                                    </a:rPr>
                                  </m:ctrlPr>
                                </m:sSubPr>
                                <m:e>
                                  <m:acc>
                                    <m:accPr>
                                      <m:chr m:val="⃗"/>
                                      <m:ctrlPr>
                                        <a:rPr lang="es-ES" i="1" dirty="0">
                                          <a:latin typeface="Cambria Math" panose="02040503050406030204" pitchFamily="18" charset="0"/>
                                        </a:rPr>
                                      </m:ctrlPr>
                                    </m:accPr>
                                    <m:e>
                                      <m:r>
                                        <a:rPr lang="en-US" i="1" dirty="0">
                                          <a:latin typeface="Cambria Math" panose="02040503050406030204" pitchFamily="18" charset="0"/>
                                        </a:rPr>
                                        <m:t>𝑟</m:t>
                                      </m:r>
                                    </m:e>
                                  </m:acc>
                                </m:e>
                                <m:sub>
                                  <m:r>
                                    <a:rPr lang="en-US" i="1">
                                      <a:latin typeface="Cambria Math" panose="02040503050406030204" pitchFamily="18" charset="0"/>
                                    </a:rPr>
                                    <m:t>𝑖𝑗</m:t>
                                  </m:r>
                                </m:sub>
                              </m:sSub>
                            </m:num>
                            <m:den>
                              <m:d>
                                <m:dPr>
                                  <m:begChr m:val=""/>
                                  <m:endChr m:val=""/>
                                  <m:ctrlPr>
                                    <a:rPr lang="es-ES" i="1">
                                      <a:latin typeface="Cambria Math" panose="02040503050406030204" pitchFamily="18" charset="0"/>
                                    </a:rPr>
                                  </m:ctrlPr>
                                </m:dPr>
                                <m:e>
                                  <m:r>
                                    <m:rPr>
                                      <m:lit/>
                                    </m:rPr>
                                    <a:rPr lang="en-US"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dirty="0">
                                              <a:latin typeface="Cambria Math" panose="02040503050406030204" pitchFamily="18" charset="0"/>
                                            </a:rPr>
                                          </m:ctrlPr>
                                        </m:accPr>
                                        <m:e>
                                          <m:r>
                                            <a:rPr lang="en-US" i="1" dirty="0">
                                              <a:latin typeface="Cambria Math" panose="02040503050406030204" pitchFamily="18" charset="0"/>
                                            </a:rPr>
                                            <m:t>𝑟</m:t>
                                          </m:r>
                                        </m:e>
                                      </m:acc>
                                    </m:e>
                                    <m:sub>
                                      <m:r>
                                        <a:rPr lang="en-US" i="1">
                                          <a:latin typeface="Cambria Math" panose="02040503050406030204" pitchFamily="18" charset="0"/>
                                        </a:rPr>
                                        <m:t>𝑖𝑗</m:t>
                                      </m:r>
                                    </m:sub>
                                  </m:sSub>
                                </m:e>
                              </m:d>
                              <m:sSup>
                                <m:sSupPr>
                                  <m:ctrlPr>
                                    <a:rPr lang="es-ES" i="1">
                                      <a:latin typeface="Cambria Math" panose="02040503050406030204" pitchFamily="18" charset="0"/>
                                    </a:rPr>
                                  </m:ctrlPr>
                                </m:sSupPr>
                                <m:e>
                                  <m:r>
                                    <m:rPr>
                                      <m:lit/>
                                    </m:rPr>
                                    <a:rPr lang="en-US" i="1">
                                      <a:latin typeface="Cambria Math" panose="02040503050406030204" pitchFamily="18" charset="0"/>
                                    </a:rPr>
                                    <m:t>|</m:t>
                                  </m:r>
                                </m:e>
                                <m:sup>
                                  <m:r>
                                    <a:rPr lang="en-US" i="1">
                                      <a:latin typeface="Cambria Math" panose="02040503050406030204" pitchFamily="18" charset="0"/>
                                    </a:rPr>
                                    <m:t>3</m:t>
                                  </m:r>
                                </m:sup>
                              </m:sSup>
                            </m:den>
                          </m:f>
                        </m:e>
                      </m:nary>
                    </m:oMath>
                  </m:oMathPara>
                </a14:m>
                <a:endParaRPr lang="en-US" dirty="0"/>
              </a:p>
            </p:txBody>
          </p:sp>
        </mc:Choice>
        <mc:Fallback xmlns="">
          <p:sp>
            <p:nvSpPr>
              <p:cNvPr id="7" name="CuadroTexto 6">
                <a:extLst>
                  <a:ext uri="{FF2B5EF4-FFF2-40B4-BE49-F238E27FC236}">
                    <a16:creationId xmlns:a16="http://schemas.microsoft.com/office/drawing/2014/main" id="{22650074-0E4C-44BB-BBAF-A3C53540EAB6}"/>
                  </a:ext>
                </a:extLst>
              </p:cNvPr>
              <p:cNvSpPr txBox="1">
                <a:spLocks noRot="1" noChangeAspect="1" noMove="1" noResize="1" noEditPoints="1" noAdjustHandles="1" noChangeArrowheads="1" noChangeShapeType="1" noTextEdit="1"/>
              </p:cNvSpPr>
              <p:nvPr/>
            </p:nvSpPr>
            <p:spPr>
              <a:xfrm>
                <a:off x="1327897" y="4644558"/>
                <a:ext cx="4042631" cy="948529"/>
              </a:xfrm>
              <a:prstGeom prst="rect">
                <a:avLst/>
              </a:prstGeom>
              <a:blipFill>
                <a:blip r:embed="rId4"/>
                <a:stretch>
                  <a:fillRect/>
                </a:stretch>
              </a:blipFill>
            </p:spPr>
            <p:txBody>
              <a:bodyPr/>
              <a:lstStyle/>
              <a:p>
                <a:r>
                  <a:rPr lang="en-US">
                    <a:noFill/>
                  </a:rPr>
                  <a:t> </a:t>
                </a:r>
              </a:p>
            </p:txBody>
          </p:sp>
        </mc:Fallback>
      </mc:AlternateContent>
      <p:sp>
        <p:nvSpPr>
          <p:cNvPr id="5" name="CuadroTexto 4">
            <a:extLst>
              <a:ext uri="{FF2B5EF4-FFF2-40B4-BE49-F238E27FC236}">
                <a16:creationId xmlns:a16="http://schemas.microsoft.com/office/drawing/2014/main" id="{A6FAE7F5-4A29-4417-94CE-D3D8789B897E}"/>
              </a:ext>
            </a:extLst>
          </p:cNvPr>
          <p:cNvSpPr txBox="1"/>
          <p:nvPr/>
        </p:nvSpPr>
        <p:spPr>
          <a:xfrm>
            <a:off x="6466291" y="5187229"/>
            <a:ext cx="1443790" cy="1200329"/>
          </a:xfrm>
          <a:prstGeom prst="rect">
            <a:avLst/>
          </a:prstGeom>
          <a:noFill/>
        </p:spPr>
        <p:txBody>
          <a:bodyPr wrap="square" rtlCol="0">
            <a:spAutoFit/>
          </a:bodyPr>
          <a:lstStyle/>
          <a:p>
            <a:r>
              <a:rPr lang="es-ES" dirty="0"/>
              <a:t>12 23 34 45</a:t>
            </a:r>
          </a:p>
          <a:p>
            <a:r>
              <a:rPr lang="es-ES" dirty="0"/>
              <a:t>13 24 35</a:t>
            </a:r>
          </a:p>
          <a:p>
            <a:r>
              <a:rPr lang="es-ES" dirty="0"/>
              <a:t>14 25</a:t>
            </a:r>
          </a:p>
          <a:p>
            <a:r>
              <a:rPr lang="es-ES" dirty="0"/>
              <a:t>15</a:t>
            </a:r>
            <a:endParaRPr lang="en-US" dirty="0"/>
          </a:p>
        </p:txBody>
      </p:sp>
      <p:sp>
        <p:nvSpPr>
          <p:cNvPr id="9" name="CuadroTexto 8">
            <a:extLst>
              <a:ext uri="{FF2B5EF4-FFF2-40B4-BE49-F238E27FC236}">
                <a16:creationId xmlns:a16="http://schemas.microsoft.com/office/drawing/2014/main" id="{7E80F18B-9922-44F5-B19F-AAB4F97B6CB8}"/>
              </a:ext>
            </a:extLst>
          </p:cNvPr>
          <p:cNvSpPr txBox="1"/>
          <p:nvPr/>
        </p:nvSpPr>
        <p:spPr>
          <a:xfrm>
            <a:off x="6466291" y="4414997"/>
            <a:ext cx="4158114" cy="646331"/>
          </a:xfrm>
          <a:prstGeom prst="rect">
            <a:avLst/>
          </a:prstGeom>
          <a:noFill/>
        </p:spPr>
        <p:txBody>
          <a:bodyPr wrap="square" rtlCol="0">
            <a:spAutoFit/>
          </a:bodyPr>
          <a:lstStyle/>
          <a:p>
            <a:r>
              <a:rPr lang="en-US" dirty="0"/>
              <a:t>For N = 5, the relationships between particles follows the subsequent pattern:</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7565048-F387-4270-B1B5-2BFE4764973B}"/>
                  </a:ext>
                </a:extLst>
              </p:cNvPr>
              <p:cNvSpPr txBox="1"/>
              <p:nvPr/>
            </p:nvSpPr>
            <p:spPr>
              <a:xfrm>
                <a:off x="8251094" y="5488635"/>
                <a:ext cx="1781770" cy="503471"/>
              </a:xfrm>
              <a:prstGeom prst="rect">
                <a:avLst/>
              </a:prstGeom>
              <a:noFill/>
            </p:spPr>
            <p:txBody>
              <a:bodyPr wrap="none" rtlCol="0">
                <a:spAutoFit/>
              </a:bodyPr>
              <a:lstStyle/>
              <a:p>
                <a:r>
                  <a:rPr lang="en-US" dirty="0"/>
                  <a:t>Relations: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𝑁</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−1</m:t>
                            </m:r>
                          </m:e>
                        </m:d>
                      </m:num>
                      <m:den>
                        <m:r>
                          <a:rPr lang="en-US" i="1" dirty="0" smtClean="0">
                            <a:latin typeface="Cambria Math" panose="02040503050406030204" pitchFamily="18" charset="0"/>
                          </a:rPr>
                          <m:t>2</m:t>
                        </m:r>
                      </m:den>
                    </m:f>
                  </m:oMath>
                </a14:m>
                <a:endParaRPr lang="en-US" dirty="0"/>
              </a:p>
            </p:txBody>
          </p:sp>
        </mc:Choice>
        <mc:Fallback xmlns="">
          <p:sp>
            <p:nvSpPr>
              <p:cNvPr id="10" name="CuadroTexto 9">
                <a:extLst>
                  <a:ext uri="{FF2B5EF4-FFF2-40B4-BE49-F238E27FC236}">
                    <a16:creationId xmlns:a16="http://schemas.microsoft.com/office/drawing/2014/main" id="{E7565048-F387-4270-B1B5-2BFE4764973B}"/>
                  </a:ext>
                </a:extLst>
              </p:cNvPr>
              <p:cNvSpPr txBox="1">
                <a:spLocks noRot="1" noChangeAspect="1" noMove="1" noResize="1" noEditPoints="1" noAdjustHandles="1" noChangeArrowheads="1" noChangeShapeType="1" noTextEdit="1"/>
              </p:cNvSpPr>
              <p:nvPr/>
            </p:nvSpPr>
            <p:spPr>
              <a:xfrm>
                <a:off x="8251094" y="5488635"/>
                <a:ext cx="1781770" cy="503471"/>
              </a:xfrm>
              <a:prstGeom prst="rect">
                <a:avLst/>
              </a:prstGeom>
              <a:blipFill>
                <a:blip r:embed="rId5"/>
                <a:stretch>
                  <a:fillRect l="-3082" b="-7229"/>
                </a:stretch>
              </a:blipFill>
            </p:spPr>
            <p:txBody>
              <a:bodyPr/>
              <a:lstStyle/>
              <a:p>
                <a:r>
                  <a:rPr lang="en-US">
                    <a:noFill/>
                  </a:rPr>
                  <a:t> </a:t>
                </a:r>
              </a:p>
            </p:txBody>
          </p:sp>
        </mc:Fallback>
      </mc:AlternateContent>
      <p:sp>
        <p:nvSpPr>
          <p:cNvPr id="12" name="Rectángulo 11">
            <a:extLst>
              <a:ext uri="{FF2B5EF4-FFF2-40B4-BE49-F238E27FC236}">
                <a16:creationId xmlns:a16="http://schemas.microsoft.com/office/drawing/2014/main" id="{5BC676D9-9F92-4FFE-858F-69461BEE6EB2}"/>
              </a:ext>
            </a:extLst>
          </p:cNvPr>
          <p:cNvSpPr/>
          <p:nvPr/>
        </p:nvSpPr>
        <p:spPr>
          <a:xfrm>
            <a:off x="0" y="6608150"/>
            <a:ext cx="4643021" cy="249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00" dirty="0">
                <a:solidFill>
                  <a:schemeClr val="tx1"/>
                </a:solidFill>
                <a:latin typeface="DINWebPro"/>
              </a:rPr>
              <a:t>[1] </a:t>
            </a:r>
            <a:r>
              <a:rPr lang="en-US" sz="1000" b="0" i="0" dirty="0">
                <a:solidFill>
                  <a:schemeClr val="tx1"/>
                </a:solidFill>
                <a:effectLst/>
                <a:latin typeface="Whitney"/>
              </a:rPr>
              <a:t>Nyland, L., Harris, M., &amp; </a:t>
            </a:r>
            <a:r>
              <a:rPr lang="en-US" sz="1000" b="0" i="0" dirty="0" err="1">
                <a:solidFill>
                  <a:schemeClr val="tx1"/>
                </a:solidFill>
                <a:effectLst/>
                <a:latin typeface="Whitney"/>
              </a:rPr>
              <a:t>Prins</a:t>
            </a:r>
            <a:r>
              <a:rPr lang="en-US" sz="1000" b="0" i="0" dirty="0">
                <a:solidFill>
                  <a:schemeClr val="tx1"/>
                </a:solidFill>
                <a:effectLst/>
                <a:latin typeface="Whitney"/>
              </a:rPr>
              <a:t>, J. (2009). Fast N-body simulation with CUDA NVIDIA</a:t>
            </a:r>
            <a:endParaRPr lang="en-US" sz="1000" dirty="0">
              <a:solidFill>
                <a:schemeClr val="tx1"/>
              </a:solidFill>
            </a:endParaRPr>
          </a:p>
        </p:txBody>
      </p:sp>
    </p:spTree>
    <p:extLst>
      <p:ext uri="{BB962C8B-B14F-4D97-AF65-F5344CB8AC3E}">
        <p14:creationId xmlns:p14="http://schemas.microsoft.com/office/powerpoint/2010/main" val="1767969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US" b="1" dirty="0">
                <a:latin typeface="Arial" panose="020B0604020202020204" pitchFamily="34" charset="0"/>
                <a:cs typeface="Arial" panose="020B0604020202020204" pitchFamily="34" charset="0"/>
              </a:rPr>
              <a:t>Centre</a:t>
            </a:r>
            <a:r>
              <a:rPr lang="en-GB" b="1" dirty="0">
                <a:latin typeface="Arial" panose="020B0604020202020204" pitchFamily="34" charset="0"/>
                <a:cs typeface="Arial" panose="020B0604020202020204" pitchFamily="34" charset="0"/>
              </a:rPr>
              <a:t> of Mass</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1"/>
            <a:ext cx="10515600" cy="3745056"/>
          </a:xfrm>
        </p:spPr>
        <p:txBody>
          <a:bodyPr>
            <a:normAutofit/>
          </a:bodyPr>
          <a:lstStyle/>
          <a:p>
            <a:pPr marL="0" indent="0">
              <a:buNone/>
            </a:pPr>
            <a:endParaRPr lang="en-US" dirty="0"/>
          </a:p>
          <a:p>
            <a:endParaRPr lang="en-GB" dirty="0"/>
          </a:p>
        </p:txBody>
      </p:sp>
      <p:sp>
        <p:nvSpPr>
          <p:cNvPr id="8" name="Marcador de número de diapositiva 7">
            <a:extLst>
              <a:ext uri="{FF2B5EF4-FFF2-40B4-BE49-F238E27FC236}">
                <a16:creationId xmlns:a16="http://schemas.microsoft.com/office/drawing/2014/main" id="{C152730C-347A-4D86-B991-0D43C24AE9EE}"/>
              </a:ext>
            </a:extLst>
          </p:cNvPr>
          <p:cNvSpPr>
            <a:spLocks noGrp="1"/>
          </p:cNvSpPr>
          <p:nvPr>
            <p:ph type="sldNum" sz="quarter" idx="12"/>
          </p:nvPr>
        </p:nvSpPr>
        <p:spPr/>
        <p:txBody>
          <a:bodyPr/>
          <a:lstStyle/>
          <a:p>
            <a:fld id="{0F1556C4-DFC3-4611-A7CC-780699185E26}" type="slidenum">
              <a:rPr lang="es-ES" smtClean="0"/>
              <a:t>7</a:t>
            </a:fld>
            <a:endParaRPr lang="es-ES" dirty="0"/>
          </a:p>
        </p:txBody>
      </p:sp>
      <p:grpSp>
        <p:nvGrpSpPr>
          <p:cNvPr id="3" name="Grupo 2">
            <a:extLst>
              <a:ext uri="{FF2B5EF4-FFF2-40B4-BE49-F238E27FC236}">
                <a16:creationId xmlns:a16="http://schemas.microsoft.com/office/drawing/2014/main" id="{43027C42-B1AB-4213-B110-8472E3F7DD13}"/>
              </a:ext>
            </a:extLst>
          </p:cNvPr>
          <p:cNvGrpSpPr/>
          <p:nvPr/>
        </p:nvGrpSpPr>
        <p:grpSpPr>
          <a:xfrm>
            <a:off x="4992624" y="640080"/>
            <a:ext cx="6250050" cy="3996897"/>
            <a:chOff x="2273300" y="1728065"/>
            <a:chExt cx="6731002" cy="4317135"/>
          </a:xfrm>
        </p:grpSpPr>
        <p:cxnSp>
          <p:nvCxnSpPr>
            <p:cNvPr id="4" name="Conector recto de flecha 3">
              <a:extLst>
                <a:ext uri="{FF2B5EF4-FFF2-40B4-BE49-F238E27FC236}">
                  <a16:creationId xmlns:a16="http://schemas.microsoft.com/office/drawing/2014/main" id="{2CCB703B-D0C2-4A40-8B94-4A6EA1CDA03C}"/>
                </a:ext>
              </a:extLst>
            </p:cNvPr>
            <p:cNvCxnSpPr>
              <a:cxnSpLocks/>
            </p:cNvCxnSpPr>
            <p:nvPr/>
          </p:nvCxnSpPr>
          <p:spPr>
            <a:xfrm flipV="1">
              <a:off x="3556000" y="1728065"/>
              <a:ext cx="3594100" cy="156123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 name="Conector recto de flecha 11">
              <a:extLst>
                <a:ext uri="{FF2B5EF4-FFF2-40B4-BE49-F238E27FC236}">
                  <a16:creationId xmlns:a16="http://schemas.microsoft.com/office/drawing/2014/main" id="{A6C76653-62E3-445D-89F5-B34197FC06BC}"/>
                </a:ext>
              </a:extLst>
            </p:cNvPr>
            <p:cNvCxnSpPr>
              <a:cxnSpLocks/>
            </p:cNvCxnSpPr>
            <p:nvPr/>
          </p:nvCxnSpPr>
          <p:spPr>
            <a:xfrm>
              <a:off x="3556000" y="4302268"/>
              <a:ext cx="3695700" cy="174293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5" name="Elipse 14">
              <a:extLst>
                <a:ext uri="{FF2B5EF4-FFF2-40B4-BE49-F238E27FC236}">
                  <a16:creationId xmlns:a16="http://schemas.microsoft.com/office/drawing/2014/main" id="{C03C97FC-9435-4F88-83B7-2CA7A26FA387}"/>
                </a:ext>
              </a:extLst>
            </p:cNvPr>
            <p:cNvSpPr/>
            <p:nvPr/>
          </p:nvSpPr>
          <p:spPr>
            <a:xfrm>
              <a:off x="2273300" y="3387868"/>
              <a:ext cx="914400" cy="9144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5B434A67-0E45-44C5-B038-DD507B69A10A}"/>
                </a:ext>
              </a:extLst>
            </p:cNvPr>
            <p:cNvSpPr/>
            <p:nvPr/>
          </p:nvSpPr>
          <p:spPr>
            <a:xfrm>
              <a:off x="7785102" y="3235468"/>
              <a:ext cx="1219200" cy="12192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Forma libre: forma 18">
              <a:extLst>
                <a:ext uri="{FF2B5EF4-FFF2-40B4-BE49-F238E27FC236}">
                  <a16:creationId xmlns:a16="http://schemas.microsoft.com/office/drawing/2014/main" id="{7B86775C-EF6E-405E-8FFA-A9D843EE583B}"/>
                </a:ext>
              </a:extLst>
            </p:cNvPr>
            <p:cNvSpPr/>
            <p:nvPr/>
          </p:nvSpPr>
          <p:spPr>
            <a:xfrm>
              <a:off x="4489449" y="2971799"/>
              <a:ext cx="266701" cy="774700"/>
            </a:xfrm>
            <a:custGeom>
              <a:avLst/>
              <a:gdLst>
                <a:gd name="connsiteX0" fmla="*/ 0 w 573637"/>
                <a:gd name="connsiteY0" fmla="*/ 774700 h 774700"/>
                <a:gd name="connsiteX1" fmla="*/ 495300 w 573637"/>
                <a:gd name="connsiteY1" fmla="*/ 596900 h 774700"/>
                <a:gd name="connsiteX2" fmla="*/ 546100 w 573637"/>
                <a:gd name="connsiteY2" fmla="*/ 215900 h 774700"/>
                <a:gd name="connsiteX3" fmla="*/ 228600 w 573637"/>
                <a:gd name="connsiteY3" fmla="*/ 0 h 774700"/>
              </a:gdLst>
              <a:ahLst/>
              <a:cxnLst>
                <a:cxn ang="0">
                  <a:pos x="connsiteX0" y="connsiteY0"/>
                </a:cxn>
                <a:cxn ang="0">
                  <a:pos x="connsiteX1" y="connsiteY1"/>
                </a:cxn>
                <a:cxn ang="0">
                  <a:pos x="connsiteX2" y="connsiteY2"/>
                </a:cxn>
                <a:cxn ang="0">
                  <a:pos x="connsiteX3" y="connsiteY3"/>
                </a:cxn>
              </a:cxnLst>
              <a:rect l="l" t="t" r="r" b="b"/>
              <a:pathLst>
                <a:path w="573637" h="774700">
                  <a:moveTo>
                    <a:pt x="0" y="774700"/>
                  </a:moveTo>
                  <a:cubicBezTo>
                    <a:pt x="202141" y="732366"/>
                    <a:pt x="404283" y="690033"/>
                    <a:pt x="495300" y="596900"/>
                  </a:cubicBezTo>
                  <a:cubicBezTo>
                    <a:pt x="586317" y="503767"/>
                    <a:pt x="590550" y="315383"/>
                    <a:pt x="546100" y="215900"/>
                  </a:cubicBezTo>
                  <a:cubicBezTo>
                    <a:pt x="501650" y="116417"/>
                    <a:pt x="365125" y="58208"/>
                    <a:pt x="2286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ector recto 20">
              <a:extLst>
                <a:ext uri="{FF2B5EF4-FFF2-40B4-BE49-F238E27FC236}">
                  <a16:creationId xmlns:a16="http://schemas.microsoft.com/office/drawing/2014/main" id="{C51707CA-6EAA-4455-AE36-5D09011EDC77}"/>
                </a:ext>
              </a:extLst>
            </p:cNvPr>
            <p:cNvCxnSpPr/>
            <p:nvPr/>
          </p:nvCxnSpPr>
          <p:spPr>
            <a:xfrm>
              <a:off x="3556000" y="3845068"/>
              <a:ext cx="4076700" cy="0"/>
            </a:xfrm>
            <a:prstGeom prst="line">
              <a:avLst/>
            </a:prstGeom>
            <a:ln w="3175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BBFDB40C-9562-4279-9843-2DE2439871E7}"/>
                    </a:ext>
                  </a:extLst>
                </p:cNvPr>
                <p:cNvSpPr txBox="1"/>
                <p:nvPr/>
              </p:nvSpPr>
              <p:spPr>
                <a:xfrm>
                  <a:off x="4908552" y="3094109"/>
                  <a:ext cx="382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22" name="CuadroTexto 21">
                  <a:extLst>
                    <a:ext uri="{FF2B5EF4-FFF2-40B4-BE49-F238E27FC236}">
                      <a16:creationId xmlns:a16="http://schemas.microsoft.com/office/drawing/2014/main" id="{BBFDB40C-9562-4279-9843-2DE2439871E7}"/>
                    </a:ext>
                  </a:extLst>
                </p:cNvPr>
                <p:cNvSpPr txBox="1">
                  <a:spLocks noRot="1" noChangeAspect="1" noMove="1" noResize="1" noEditPoints="1" noAdjustHandles="1" noChangeArrowheads="1" noChangeShapeType="1" noTextEdit="1"/>
                </p:cNvSpPr>
                <p:nvPr/>
              </p:nvSpPr>
              <p:spPr>
                <a:xfrm>
                  <a:off x="4908552" y="3094109"/>
                  <a:ext cx="382412" cy="369332"/>
                </a:xfrm>
                <a:prstGeom prst="rect">
                  <a:avLst/>
                </a:prstGeom>
                <a:blipFill>
                  <a:blip r:embed="rId3"/>
                  <a:stretch>
                    <a:fillRect/>
                  </a:stretch>
                </a:blipFill>
              </p:spPr>
              <p:txBody>
                <a:bodyPr/>
                <a:lstStyle/>
                <a:p>
                  <a:r>
                    <a:rPr lang="en-GB">
                      <a:noFill/>
                    </a:rPr>
                    <a:t> </a:t>
                  </a:r>
                </a:p>
              </p:txBody>
            </p:sp>
          </mc:Fallback>
        </mc:AlternateContent>
        <p:sp>
          <p:nvSpPr>
            <p:cNvPr id="23" name="Elipse 22">
              <a:extLst>
                <a:ext uri="{FF2B5EF4-FFF2-40B4-BE49-F238E27FC236}">
                  <a16:creationId xmlns:a16="http://schemas.microsoft.com/office/drawing/2014/main" id="{945A1B5D-C191-4323-8896-1933DACEE814}"/>
                </a:ext>
              </a:extLst>
            </p:cNvPr>
            <p:cNvSpPr/>
            <p:nvPr/>
          </p:nvSpPr>
          <p:spPr>
            <a:xfrm>
              <a:off x="8223252" y="2126020"/>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ipse 23">
              <a:extLst>
                <a:ext uri="{FF2B5EF4-FFF2-40B4-BE49-F238E27FC236}">
                  <a16:creationId xmlns:a16="http://schemas.microsoft.com/office/drawing/2014/main" id="{EC6F845D-BD8C-4E65-B72E-F384567450D5}"/>
                </a:ext>
              </a:extLst>
            </p:cNvPr>
            <p:cNvSpPr/>
            <p:nvPr/>
          </p:nvSpPr>
          <p:spPr>
            <a:xfrm>
              <a:off x="8223252" y="541683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ector recto de flecha 25">
              <a:extLst>
                <a:ext uri="{FF2B5EF4-FFF2-40B4-BE49-F238E27FC236}">
                  <a16:creationId xmlns:a16="http://schemas.microsoft.com/office/drawing/2014/main" id="{35446695-880E-4812-BD1C-4B6BA10CBD2C}"/>
                </a:ext>
              </a:extLst>
            </p:cNvPr>
            <p:cNvCxnSpPr>
              <a:stCxn id="23" idx="2"/>
            </p:cNvCxnSpPr>
            <p:nvPr/>
          </p:nvCxnSpPr>
          <p:spPr>
            <a:xfrm flipH="1">
              <a:off x="7150100" y="2297470"/>
              <a:ext cx="1073152" cy="3060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Conector recto de flecha 26">
              <a:extLst>
                <a:ext uri="{FF2B5EF4-FFF2-40B4-BE49-F238E27FC236}">
                  <a16:creationId xmlns:a16="http://schemas.microsoft.com/office/drawing/2014/main" id="{1C2F1497-9A49-4AD4-AFDD-169516B8A270}"/>
                </a:ext>
              </a:extLst>
            </p:cNvPr>
            <p:cNvCxnSpPr>
              <a:cxnSpLocks/>
              <a:stCxn id="24" idx="2"/>
            </p:cNvCxnSpPr>
            <p:nvPr/>
          </p:nvCxnSpPr>
          <p:spPr>
            <a:xfrm flipH="1" flipV="1">
              <a:off x="7340600" y="5304893"/>
              <a:ext cx="882652" cy="2833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E64E5625-2F6A-4831-9C59-708EA8609893}"/>
                  </a:ext>
                </a:extLst>
              </p:cNvPr>
              <p:cNvSpPr txBox="1"/>
              <p:nvPr/>
            </p:nvSpPr>
            <p:spPr>
              <a:xfrm>
                <a:off x="1698989" y="1957277"/>
                <a:ext cx="1708150" cy="652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𝑖𝑗</m:t>
                              </m:r>
                            </m:sub>
                          </m:sSub>
                        </m:e>
                      </m:acc>
                      <m:r>
                        <a:rPr lang="en-US" i="1">
                          <a:latin typeface="Cambria Math" panose="02040503050406030204" pitchFamily="18" charset="0"/>
                        </a:rPr>
                        <m:t>=</m:t>
                      </m:r>
                      <m:r>
                        <a:rPr lang="en-US" i="1">
                          <a:latin typeface="Cambria Math" panose="02040503050406030204" pitchFamily="18" charset="0"/>
                        </a:rPr>
                        <m:t>𝐺</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s-E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𝑗</m:t>
                              </m:r>
                            </m:sub>
                          </m:sSub>
                        </m:num>
                        <m:den>
                          <m:d>
                            <m:dPr>
                              <m:begChr m:val=""/>
                              <m:endChr m:val=""/>
                              <m:ctrlPr>
                                <a:rPr lang="es-ES" i="1">
                                  <a:latin typeface="Cambria Math" panose="02040503050406030204" pitchFamily="18" charset="0"/>
                                </a:rPr>
                              </m:ctrlPr>
                            </m:dPr>
                            <m:e>
                              <m:r>
                                <m:rPr>
                                  <m:lit/>
                                </m:rPr>
                                <a:rPr lang="en-US"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b="0" i="1" dirty="0" smtClean="0">
                                          <a:latin typeface="Cambria Math" panose="02040503050406030204" pitchFamily="18" charset="0"/>
                                        </a:rPr>
                                      </m:ctrlPr>
                                    </m:accPr>
                                    <m:e>
                                      <m:r>
                                        <a:rPr lang="en-US" b="0" i="1" dirty="0" smtClean="0">
                                          <a:latin typeface="Cambria Math" panose="02040503050406030204" pitchFamily="18" charset="0"/>
                                        </a:rPr>
                                        <m:t>𝑟</m:t>
                                      </m:r>
                                    </m:e>
                                  </m:acc>
                                </m:e>
                                <m:sub>
                                  <m:r>
                                    <a:rPr lang="en-US" i="1">
                                      <a:latin typeface="Cambria Math" panose="02040503050406030204" pitchFamily="18" charset="0"/>
                                    </a:rPr>
                                    <m:t>𝑖𝑗</m:t>
                                  </m:r>
                                </m:sub>
                              </m:sSub>
                            </m:e>
                          </m:d>
                          <m:sSup>
                            <m:sSupPr>
                              <m:ctrlPr>
                                <a:rPr lang="es-ES" i="1">
                                  <a:latin typeface="Cambria Math" panose="02040503050406030204" pitchFamily="18" charset="0"/>
                                </a:rPr>
                              </m:ctrlPr>
                            </m:sSupPr>
                            <m:e>
                              <m:r>
                                <m:rPr>
                                  <m:lit/>
                                </m:rPr>
                                <a:rPr lang="en-US" i="1">
                                  <a:latin typeface="Cambria Math" panose="02040503050406030204" pitchFamily="18" charset="0"/>
                                </a:rPr>
                                <m:t>|</m:t>
                              </m:r>
                            </m:e>
                            <m:sup>
                              <m:r>
                                <a:rPr lang="en-US" i="1">
                                  <a:latin typeface="Cambria Math" panose="02040503050406030204" pitchFamily="18" charset="0"/>
                                </a:rPr>
                                <m:t>2</m:t>
                              </m:r>
                            </m:sup>
                          </m:sSup>
                        </m:den>
                      </m:f>
                    </m:oMath>
                  </m:oMathPara>
                </a14:m>
                <a:endParaRPr lang="en-US" dirty="0"/>
              </a:p>
            </p:txBody>
          </p:sp>
        </mc:Choice>
        <mc:Fallback xmlns="">
          <p:sp>
            <p:nvSpPr>
              <p:cNvPr id="31" name="CuadroTexto 30">
                <a:extLst>
                  <a:ext uri="{FF2B5EF4-FFF2-40B4-BE49-F238E27FC236}">
                    <a16:creationId xmlns:a16="http://schemas.microsoft.com/office/drawing/2014/main" id="{E64E5625-2F6A-4831-9C59-708EA8609893}"/>
                  </a:ext>
                </a:extLst>
              </p:cNvPr>
              <p:cNvSpPr txBox="1">
                <a:spLocks noRot="1" noChangeAspect="1" noMove="1" noResize="1" noEditPoints="1" noAdjustHandles="1" noChangeArrowheads="1" noChangeShapeType="1" noTextEdit="1"/>
              </p:cNvSpPr>
              <p:nvPr/>
            </p:nvSpPr>
            <p:spPr>
              <a:xfrm>
                <a:off x="1698989" y="1957277"/>
                <a:ext cx="1708150" cy="652807"/>
              </a:xfrm>
              <a:prstGeom prst="rect">
                <a:avLst/>
              </a:prstGeom>
              <a:blipFill>
                <a:blip r:embed="rId4"/>
                <a:stretch>
                  <a:fillRect/>
                </a:stretch>
              </a:blipFill>
            </p:spPr>
            <p:txBody>
              <a:bodyPr/>
              <a:lstStyle/>
              <a:p>
                <a:r>
                  <a:rPr lang="en-GB">
                    <a:noFill/>
                  </a:rPr>
                  <a:t> </a:t>
                </a:r>
              </a:p>
            </p:txBody>
          </p:sp>
        </mc:Fallback>
      </mc:AlternateContent>
      <p:sp>
        <p:nvSpPr>
          <p:cNvPr id="29" name="Marcador de contenido 5">
            <a:extLst>
              <a:ext uri="{FF2B5EF4-FFF2-40B4-BE49-F238E27FC236}">
                <a16:creationId xmlns:a16="http://schemas.microsoft.com/office/drawing/2014/main" id="{E8672C2E-6542-48EF-8264-B2B885E4CA40}"/>
              </a:ext>
            </a:extLst>
          </p:cNvPr>
          <p:cNvSpPr txBox="1">
            <a:spLocks/>
          </p:cNvSpPr>
          <p:nvPr/>
        </p:nvSpPr>
        <p:spPr>
          <a:xfrm>
            <a:off x="1118616" y="4029196"/>
            <a:ext cx="10515600" cy="3745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endParaRPr lang="en-GB" dirty="0"/>
          </a:p>
        </p:txBody>
      </p:sp>
      <mc:AlternateContent xmlns:mc="http://schemas.openxmlformats.org/markup-compatibility/2006" xmlns:a14="http://schemas.microsoft.com/office/drawing/2010/main">
        <mc:Choice Requires="a14">
          <p:sp>
            <p:nvSpPr>
              <p:cNvPr id="30" name="Marcador de contenido 5">
                <a:extLst>
                  <a:ext uri="{FF2B5EF4-FFF2-40B4-BE49-F238E27FC236}">
                    <a16:creationId xmlns:a16="http://schemas.microsoft.com/office/drawing/2014/main" id="{6AB95652-746E-426A-B896-D35BB1CA15F7}"/>
                  </a:ext>
                </a:extLst>
              </p:cNvPr>
              <p:cNvSpPr txBox="1">
                <a:spLocks/>
              </p:cNvSpPr>
              <p:nvPr/>
            </p:nvSpPr>
            <p:spPr>
              <a:xfrm>
                <a:off x="838200" y="5342030"/>
                <a:ext cx="10515600" cy="1568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000" dirty="0"/>
                  <a:t>Using </a:t>
                </a:r>
                <a:r>
                  <a:rPr lang="es-ES_tradnl" sz="2000" dirty="0" err="1"/>
                  <a:t>the</a:t>
                </a:r>
                <a:r>
                  <a:rPr lang="es-ES_tradnl" sz="2000" dirty="0"/>
                  <a:t> centre </a:t>
                </a:r>
                <a:r>
                  <a:rPr lang="es-ES_tradnl" sz="2000" dirty="0" err="1"/>
                  <a:t>of</a:t>
                </a:r>
                <a:r>
                  <a:rPr lang="es-ES_tradnl" sz="2000" dirty="0"/>
                  <a:t> </a:t>
                </a:r>
                <a:r>
                  <a:rPr lang="es-ES_tradnl" sz="2000" dirty="0" err="1"/>
                  <a:t>mass</a:t>
                </a:r>
                <a:r>
                  <a:rPr lang="es-ES_tradnl" sz="2000" dirty="0"/>
                  <a:t> </a:t>
                </a:r>
                <a:r>
                  <a:rPr lang="es-ES_tradnl" sz="2000" dirty="0" err="1"/>
                  <a:t>of</a:t>
                </a:r>
                <a:r>
                  <a:rPr lang="es-ES_tradnl" sz="2000" dirty="0"/>
                  <a:t> a </a:t>
                </a:r>
                <a:r>
                  <a:rPr lang="es-ES_tradnl" sz="2000" dirty="0" err="1"/>
                  <a:t>group</a:t>
                </a:r>
                <a:r>
                  <a:rPr lang="es-ES_tradnl" sz="2000" dirty="0"/>
                  <a:t> </a:t>
                </a:r>
                <a:r>
                  <a:rPr lang="es-ES_tradnl" sz="2000" dirty="0" err="1"/>
                  <a:t>of</a:t>
                </a:r>
                <a:r>
                  <a:rPr lang="es-ES_tradnl" sz="2000" dirty="0"/>
                  <a:t> </a:t>
                </a:r>
                <a:r>
                  <a:rPr lang="es-ES_tradnl" sz="2000" dirty="0" err="1"/>
                  <a:t>planets</a:t>
                </a:r>
                <a:r>
                  <a:rPr lang="es-ES_tradnl" sz="2000" dirty="0"/>
                  <a:t> </a:t>
                </a:r>
                <a:r>
                  <a:rPr lang="es-ES_tradnl" sz="2000" dirty="0" err="1"/>
                  <a:t>was</a:t>
                </a:r>
                <a:r>
                  <a:rPr lang="es-ES_tradnl" sz="2000" dirty="0"/>
                  <a:t> </a:t>
                </a:r>
                <a:r>
                  <a:rPr lang="es-ES_tradnl" sz="2000" dirty="0" err="1"/>
                  <a:t>firstly</a:t>
                </a:r>
                <a:r>
                  <a:rPr lang="es-ES_tradnl" sz="2000" dirty="0"/>
                  <a:t> </a:t>
                </a:r>
                <a:r>
                  <a:rPr lang="es-ES_tradnl" sz="2000" dirty="0" err="1"/>
                  <a:t>considered</a:t>
                </a:r>
                <a:r>
                  <a:rPr lang="es-ES_tradnl" sz="2000" dirty="0"/>
                  <a:t> </a:t>
                </a:r>
                <a:r>
                  <a:rPr lang="es-ES_tradnl" sz="2000" dirty="0" err="1"/>
                  <a:t>to</a:t>
                </a:r>
                <a:r>
                  <a:rPr lang="es-ES_tradnl" sz="2000" dirty="0"/>
                  <a:t> reduce </a:t>
                </a:r>
                <a:r>
                  <a:rPr lang="es-ES_tradnl" sz="2000" dirty="0" err="1"/>
                  <a:t>the</a:t>
                </a:r>
                <a:r>
                  <a:rPr lang="es-ES_tradnl" sz="2000" dirty="0"/>
                  <a:t> </a:t>
                </a:r>
                <a:r>
                  <a:rPr lang="es-ES_tradnl" sz="2000" dirty="0" err="1"/>
                  <a:t>amount</a:t>
                </a:r>
                <a:r>
                  <a:rPr lang="es-ES_tradnl" sz="2000" dirty="0"/>
                  <a:t> </a:t>
                </a:r>
                <a:r>
                  <a:rPr lang="es-ES_tradnl" sz="2000" dirty="0" err="1"/>
                  <a:t>of</a:t>
                </a:r>
                <a:r>
                  <a:rPr lang="es-ES_tradnl" sz="2000" dirty="0"/>
                  <a:t> </a:t>
                </a:r>
                <a:r>
                  <a:rPr lang="es-ES_tradnl" sz="2000" dirty="0" err="1"/>
                  <a:t>communications</a:t>
                </a:r>
                <a:r>
                  <a:rPr lang="es-ES_tradnl" sz="2000" dirty="0"/>
                  <a:t> </a:t>
                </a:r>
                <a:r>
                  <a:rPr lang="es-ES_tradnl" sz="2000" dirty="0" err="1"/>
                  <a:t>between</a:t>
                </a:r>
                <a:r>
                  <a:rPr lang="es-ES_tradnl" sz="2000" dirty="0"/>
                  <a:t> </a:t>
                </a:r>
                <a:r>
                  <a:rPr lang="es-ES_tradnl" sz="2000" dirty="0" err="1"/>
                  <a:t>cores</a:t>
                </a:r>
                <a:r>
                  <a:rPr lang="es-ES_tradnl" sz="2000" dirty="0"/>
                  <a:t>. </a:t>
                </a:r>
                <a:r>
                  <a:rPr lang="es-ES_tradnl" sz="2000" dirty="0" err="1"/>
                  <a:t>The</a:t>
                </a:r>
                <a:r>
                  <a:rPr lang="es-ES_tradnl" sz="2000" dirty="0"/>
                  <a:t> idea </a:t>
                </a:r>
                <a:r>
                  <a:rPr lang="es-ES_tradnl" sz="2000" dirty="0" err="1"/>
                  <a:t>was</a:t>
                </a:r>
                <a:r>
                  <a:rPr lang="es-ES_tradnl" sz="2000" dirty="0"/>
                  <a:t> </a:t>
                </a:r>
                <a:r>
                  <a:rPr lang="es-ES_tradnl" sz="2000" dirty="0" err="1"/>
                  <a:t>demonstrated</a:t>
                </a:r>
                <a:r>
                  <a:rPr lang="es-ES_tradnl" sz="2000" dirty="0"/>
                  <a:t> </a:t>
                </a:r>
                <a:r>
                  <a:rPr lang="es-ES_tradnl" sz="2000" dirty="0" err="1"/>
                  <a:t>to</a:t>
                </a:r>
                <a:r>
                  <a:rPr lang="es-ES_tradnl" sz="2000" dirty="0"/>
                  <a:t> induce </a:t>
                </a:r>
                <a:r>
                  <a:rPr lang="es-ES_tradnl" sz="2000" dirty="0" err="1"/>
                  <a:t>little</a:t>
                </a:r>
                <a:r>
                  <a:rPr lang="es-ES_tradnl" sz="2000" dirty="0"/>
                  <a:t> error </a:t>
                </a:r>
                <a:r>
                  <a:rPr lang="es-ES_tradnl" sz="2000" dirty="0" err="1"/>
                  <a:t>only</a:t>
                </a:r>
                <a:r>
                  <a:rPr lang="es-ES_tradnl" sz="2000" dirty="0"/>
                  <a:t> </a:t>
                </a:r>
                <a:r>
                  <a:rPr lang="es-ES_tradnl" sz="2000" dirty="0" err="1"/>
                  <a:t>for</a:t>
                </a:r>
                <a:r>
                  <a:rPr lang="es-ES_tradnl" sz="2000" dirty="0"/>
                  <a:t> </a:t>
                </a:r>
                <a:br>
                  <a:rPr lang="es-ES_tradnl" sz="2000" dirty="0"/>
                </a:br>
                <a14:m>
                  <m:oMath xmlns:m="http://schemas.openxmlformats.org/officeDocument/2006/math">
                    <m:r>
                      <a:rPr lang="es-ES_tradnl" sz="2000">
                        <a:latin typeface="Cambria Math" panose="02040503050406030204" pitchFamily="18" charset="0"/>
                      </a:rPr>
                      <m:t>𝛼</m:t>
                    </m:r>
                    <m:r>
                      <a:rPr lang="es-ES_tradnl" sz="2000">
                        <a:latin typeface="Cambria Math" panose="02040503050406030204" pitchFamily="18" charset="0"/>
                      </a:rPr>
                      <m:t>≈0</m:t>
                    </m:r>
                  </m:oMath>
                </a14:m>
                <a:r>
                  <a:rPr lang="en-GB" sz="2000" dirty="0"/>
                  <a:t> because of the distance values for each </a:t>
                </a:r>
                <a14:m>
                  <m:oMath xmlns:m="http://schemas.openxmlformats.org/officeDocument/2006/math">
                    <m:acc>
                      <m:accPr>
                        <m:chr m:val="⃗"/>
                        <m:ctrlPr>
                          <a:rPr lang="en-US" sz="2000" i="1" dirty="0">
                            <a:latin typeface="Cambria Math" panose="02040503050406030204" pitchFamily="18" charset="0"/>
                          </a:rPr>
                        </m:ctrlPr>
                      </m:accPr>
                      <m:e>
                        <m:sSub>
                          <m:sSubPr>
                            <m:ctrlPr>
                              <a:rPr lang="en-US" sz="2000" i="1" dirty="0">
                                <a:latin typeface="Cambria Math" panose="02040503050406030204" pitchFamily="18" charset="0"/>
                              </a:rPr>
                            </m:ctrlPr>
                          </m:sSubPr>
                          <m:e>
                            <m:r>
                              <a:rPr lang="en-US" sz="2000" dirty="0">
                                <a:latin typeface="Cambria Math" panose="02040503050406030204" pitchFamily="18" charset="0"/>
                              </a:rPr>
                              <m:t>𝑓</m:t>
                            </m:r>
                          </m:e>
                          <m:sub>
                            <m:r>
                              <a:rPr lang="en-US" sz="2000" dirty="0">
                                <a:latin typeface="Cambria Math" panose="02040503050406030204" pitchFamily="18" charset="0"/>
                              </a:rPr>
                              <m:t>𝑖𝑗</m:t>
                            </m:r>
                          </m:sub>
                        </m:sSub>
                      </m:e>
                    </m:acc>
                  </m:oMath>
                </a14:m>
                <a:r>
                  <a:rPr lang="en-GB" sz="2000" dirty="0"/>
                  <a:t> and it was therefore discarded.</a:t>
                </a:r>
              </a:p>
              <a:p>
                <a:endParaRPr lang="en-GB" sz="2000" dirty="0"/>
              </a:p>
              <a:p>
                <a:pPr marL="0" indent="0">
                  <a:buFont typeface="Arial" panose="020B0604020202020204" pitchFamily="34" charset="0"/>
                  <a:buNone/>
                </a:pPr>
                <a:endParaRPr lang="en-US" dirty="0"/>
              </a:p>
              <a:p>
                <a:endParaRPr lang="en-GB" dirty="0"/>
              </a:p>
            </p:txBody>
          </p:sp>
        </mc:Choice>
        <mc:Fallback xmlns="">
          <p:sp>
            <p:nvSpPr>
              <p:cNvPr id="30" name="Marcador de contenido 5">
                <a:extLst>
                  <a:ext uri="{FF2B5EF4-FFF2-40B4-BE49-F238E27FC236}">
                    <a16:creationId xmlns:a16="http://schemas.microsoft.com/office/drawing/2014/main" id="{6AB95652-746E-426A-B896-D35BB1CA15F7}"/>
                  </a:ext>
                </a:extLst>
              </p:cNvPr>
              <p:cNvSpPr txBox="1">
                <a:spLocks noRot="1" noChangeAspect="1" noMove="1" noResize="1" noEditPoints="1" noAdjustHandles="1" noChangeArrowheads="1" noChangeShapeType="1" noTextEdit="1"/>
              </p:cNvSpPr>
              <p:nvPr/>
            </p:nvSpPr>
            <p:spPr>
              <a:xfrm>
                <a:off x="838200" y="5342030"/>
                <a:ext cx="10515600" cy="1568013"/>
              </a:xfrm>
              <a:prstGeom prst="rect">
                <a:avLst/>
              </a:prstGeom>
              <a:blipFill>
                <a:blip r:embed="rId5"/>
                <a:stretch>
                  <a:fillRect l="-522" t="-3876"/>
                </a:stretch>
              </a:blipFill>
            </p:spPr>
            <p:txBody>
              <a:bodyPr/>
              <a:lstStyle/>
              <a:p>
                <a:r>
                  <a:rPr lang="en-GB">
                    <a:noFill/>
                  </a:rPr>
                  <a:t> </a:t>
                </a:r>
              </a:p>
            </p:txBody>
          </p:sp>
        </mc:Fallback>
      </mc:AlternateContent>
    </p:spTree>
    <p:extLst>
      <p:ext uri="{BB962C8B-B14F-4D97-AF65-F5344CB8AC3E}">
        <p14:creationId xmlns:p14="http://schemas.microsoft.com/office/powerpoint/2010/main" val="235857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What have we programmed ?</a:t>
            </a:r>
          </a:p>
        </p:txBody>
      </p:sp>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479394" y="1535837"/>
            <a:ext cx="10874406" cy="4037082"/>
          </a:xfrm>
        </p:spPr>
        <p:txBody>
          <a:bodyPr>
            <a:normAutofit/>
          </a:bodyPr>
          <a:lstStyle/>
          <a:p>
            <a:pPr marL="457200" indent="-457200">
              <a:buFont typeface="+mj-lt"/>
              <a:buAutoNum type="arabicPeriod"/>
            </a:pPr>
            <a:r>
              <a:rPr lang="en-US" sz="2000" dirty="0"/>
              <a:t>Adapted the Runge </a:t>
            </a:r>
            <a:r>
              <a:rPr lang="en-US" sz="2000" dirty="0" err="1"/>
              <a:t>Kutta’s</a:t>
            </a:r>
            <a:r>
              <a:rPr lang="en-US" sz="2000" dirty="0"/>
              <a:t>  method from C++ to C.</a:t>
            </a:r>
          </a:p>
          <a:p>
            <a:pPr marL="457200" indent="-457200">
              <a:buFont typeface="+mj-lt"/>
              <a:buAutoNum type="arabicPeriod"/>
            </a:pPr>
            <a:r>
              <a:rPr lang="en-US" sz="2000" dirty="0"/>
              <a:t>Programmed the </a:t>
            </a:r>
            <a:r>
              <a:rPr lang="en-US" sz="2000" dirty="0" err="1"/>
              <a:t>Twobody</a:t>
            </a:r>
            <a:r>
              <a:rPr lang="en-US" sz="2000" dirty="0"/>
              <a:t>() problem in series in C.</a:t>
            </a:r>
          </a:p>
          <a:p>
            <a:pPr marL="457200" indent="-457200">
              <a:buFont typeface="+mj-lt"/>
              <a:buAutoNum type="arabicPeriod"/>
            </a:pPr>
            <a:r>
              <a:rPr lang="en-US" sz="2000" dirty="0"/>
              <a:t>Programmed the </a:t>
            </a:r>
            <a:r>
              <a:rPr lang="en-US" sz="2000" dirty="0" err="1"/>
              <a:t>Twobody</a:t>
            </a:r>
            <a:r>
              <a:rPr lang="en-US" sz="2000" dirty="0"/>
              <a:t>() problem in parallel in C.</a:t>
            </a:r>
          </a:p>
          <a:p>
            <a:pPr marL="457200" indent="-457200">
              <a:buFont typeface="+mj-lt"/>
              <a:buAutoNum type="arabicPeriod"/>
            </a:pPr>
            <a:r>
              <a:rPr lang="en-US" sz="2000" dirty="0"/>
              <a:t>Programmed the </a:t>
            </a:r>
            <a:r>
              <a:rPr lang="en-US" sz="2000" dirty="0" err="1"/>
              <a:t>Nbody</a:t>
            </a:r>
            <a:r>
              <a:rPr lang="en-US" sz="2000" dirty="0"/>
              <a:t>() problem in series using All Pairs algorithm.</a:t>
            </a:r>
          </a:p>
          <a:p>
            <a:pPr marL="457200" indent="-457200">
              <a:buFont typeface="+mj-lt"/>
              <a:buAutoNum type="arabicPeriod"/>
            </a:pPr>
            <a:r>
              <a:rPr lang="en-US" sz="2000" dirty="0"/>
              <a:t>Programmed the </a:t>
            </a:r>
            <a:r>
              <a:rPr lang="en-US" sz="2000" dirty="0" err="1"/>
              <a:t>Nbody</a:t>
            </a:r>
            <a:r>
              <a:rPr lang="en-US" sz="2000" dirty="0"/>
              <a:t>() problem in parallel using All Pairs algorithm.</a:t>
            </a:r>
          </a:p>
          <a:p>
            <a:pPr marL="457200" indent="-457200">
              <a:buFont typeface="+mj-lt"/>
              <a:buAutoNum type="arabicPeriod"/>
            </a:pPr>
            <a:r>
              <a:rPr lang="en-US" sz="2000" dirty="0"/>
              <a:t>The resultant plot animations in MATLAB.</a:t>
            </a:r>
          </a:p>
          <a:p>
            <a:endParaRPr lang="en-US" sz="2000" dirty="0"/>
          </a:p>
          <a:p>
            <a:endParaRPr lang="en-US" sz="2000" dirty="0"/>
          </a:p>
          <a:p>
            <a:endParaRPr lang="en-GB" sz="2000" dirty="0"/>
          </a:p>
        </p:txBody>
      </p:sp>
      <p:sp>
        <p:nvSpPr>
          <p:cNvPr id="8" name="Marcador de número de diapositiva 7">
            <a:extLst>
              <a:ext uri="{FF2B5EF4-FFF2-40B4-BE49-F238E27FC236}">
                <a16:creationId xmlns:a16="http://schemas.microsoft.com/office/drawing/2014/main" id="{C152730C-347A-4D86-B991-0D43C24AE9EE}"/>
              </a:ext>
            </a:extLst>
          </p:cNvPr>
          <p:cNvSpPr>
            <a:spLocks noGrp="1"/>
          </p:cNvSpPr>
          <p:nvPr>
            <p:ph type="sldNum" sz="quarter" idx="12"/>
          </p:nvPr>
        </p:nvSpPr>
        <p:spPr/>
        <p:txBody>
          <a:bodyPr/>
          <a:lstStyle/>
          <a:p>
            <a:fld id="{0F1556C4-DFC3-4611-A7CC-780699185E26}" type="slidenum">
              <a:rPr lang="es-ES" smtClean="0"/>
              <a:t>8</a:t>
            </a:fld>
            <a:endParaRPr lang="es-ES"/>
          </a:p>
        </p:txBody>
      </p:sp>
    </p:spTree>
    <p:extLst>
      <p:ext uri="{BB962C8B-B14F-4D97-AF65-F5344CB8AC3E}">
        <p14:creationId xmlns:p14="http://schemas.microsoft.com/office/powerpoint/2010/main" val="127527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E4FF-8899-4C29-8AC6-64633892CD9B}"/>
              </a:ext>
            </a:extLst>
          </p:cNvPr>
          <p:cNvSpPr>
            <a:spLocks noGrp="1"/>
          </p:cNvSpPr>
          <p:nvPr>
            <p:ph type="title"/>
          </p:nvPr>
        </p:nvSpPr>
        <p:spPr>
          <a:xfrm>
            <a:off x="352426" y="0"/>
            <a:ext cx="10515600" cy="1325563"/>
          </a:xfrm>
        </p:spPr>
        <p:txBody>
          <a:bodyPr/>
          <a:lstStyle/>
          <a:p>
            <a:r>
              <a:rPr lang="en-GB" b="1" dirty="0">
                <a:latin typeface="Arial" panose="020B0604020202020204" pitchFamily="34" charset="0"/>
                <a:cs typeface="Arial" panose="020B0604020202020204" pitchFamily="34" charset="0"/>
              </a:rPr>
              <a:t>All Pairs Algorithm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40573C57-9C22-4DDB-9604-3A36051B9421}"/>
                  </a:ext>
                </a:extLst>
              </p:cNvPr>
              <p:cNvSpPr>
                <a:spLocks noGrp="1"/>
              </p:cNvSpPr>
              <p:nvPr>
                <p:ph idx="1"/>
              </p:nvPr>
            </p:nvSpPr>
            <p:spPr>
              <a:xfrm>
                <a:off x="838200" y="1221581"/>
                <a:ext cx="10515600" cy="4351338"/>
              </a:xfrm>
            </p:spPr>
            <p:txBody>
              <a:bodyPr>
                <a:normAutofit/>
              </a:bodyPr>
              <a:lstStyle/>
              <a:p>
                <a:r>
                  <a:rPr lang="en-GB" sz="2000" dirty="0"/>
                  <a:t>The </a:t>
                </a:r>
                <a:r>
                  <a:rPr lang="en-GB" sz="2000" b="1" dirty="0"/>
                  <a:t>All Pairs algorithm </a:t>
                </a:r>
                <a:r>
                  <a:rPr lang="en-GB" sz="2000" dirty="0"/>
                  <a:t>is one of the simplest N</a:t>
                </a:r>
                <a:r>
                  <a:rPr lang="en-US" sz="2000" dirty="0"/>
                  <a:t>-body computation. It is known as the direct sum or brute force method and it involves calculating the force between each pair of elements and then adding up the result forces on each element [1].</a:t>
                </a:r>
              </a:p>
              <a:p>
                <a:endParaRPr lang="en-US" sz="2000" dirty="0"/>
              </a:p>
              <a:p>
                <a:r>
                  <a:rPr lang="en-US" sz="2000" dirty="0"/>
                  <a:t>The computation has two steps:</a:t>
                </a:r>
              </a:p>
              <a:p>
                <a:pPr marL="971550" lvl="1" indent="-514350">
                  <a:buFont typeface="+mj-lt"/>
                  <a:buAutoNum type="arabicPeriod"/>
                </a:pPr>
                <a:r>
                  <a:rPr lang="en-US" sz="2000" dirty="0"/>
                  <a:t>Compute the forces on each element</a:t>
                </a:r>
              </a:p>
              <a:p>
                <a:pPr marL="971550" lvl="1" indent="-514350">
                  <a:buFont typeface="+mj-lt"/>
                  <a:buAutoNum type="arabicPeriod"/>
                </a:pPr>
                <a:r>
                  <a:rPr lang="en-US" sz="2000" dirty="0"/>
                  <a:t>Move each element a bit based on this force, and then repeat.</a:t>
                </a:r>
              </a:p>
              <a:p>
                <a:pPr marL="971550" lvl="1" indent="-514350">
                  <a:buFont typeface="+mj-lt"/>
                  <a:buAutoNum type="arabicPeriod"/>
                </a:pPr>
                <a:endParaRPr lang="en-GB" sz="2000" dirty="0"/>
              </a:p>
              <a:p>
                <a:r>
                  <a:rPr lang="en-GB" sz="2000" dirty="0"/>
                  <a:t>Since each object computes the forces on it from each other object (</a:t>
                </a:r>
                <a14:m>
                  <m:oMath xmlns:m="http://schemas.openxmlformats.org/officeDocument/2006/math">
                    <m:r>
                      <a:rPr lang="en-GB" sz="2000" i="1" dirty="0" smtClean="0">
                        <a:latin typeface="Cambria Math" panose="02040503050406030204" pitchFamily="18" charset="0"/>
                      </a:rPr>
                      <m:t>𝑁</m:t>
                    </m:r>
                  </m:oMath>
                </a14:m>
                <a:r>
                  <a:rPr lang="en-GB" sz="2000" dirty="0"/>
                  <a:t> objects). Thus, the work complexity of this problem is a </a:t>
                </a:r>
                <a14:m>
                  <m:oMath xmlns:m="http://schemas.openxmlformats.org/officeDocument/2006/math">
                    <m:sSup>
                      <m:sSupPr>
                        <m:ctrlPr>
                          <a:rPr lang="en-GB" sz="2000" i="1" dirty="0" smtClean="0">
                            <a:latin typeface="Cambria Math" panose="02040503050406030204" pitchFamily="18" charset="0"/>
                          </a:rPr>
                        </m:ctrlPr>
                      </m:sSupPr>
                      <m:e>
                        <m:r>
                          <a:rPr lang="en-GB" sz="2000" i="1" dirty="0" smtClean="0">
                            <a:latin typeface="Cambria Math" panose="02040503050406030204" pitchFamily="18" charset="0"/>
                          </a:rPr>
                          <m:t>𝑁</m:t>
                        </m:r>
                      </m:e>
                      <m:sup>
                        <m:r>
                          <a:rPr lang="en-GB" sz="2000" i="1" dirty="0" smtClean="0">
                            <a:latin typeface="Cambria Math" panose="02040503050406030204" pitchFamily="18" charset="0"/>
                          </a:rPr>
                          <m:t>2</m:t>
                        </m:r>
                      </m:sup>
                    </m:sSup>
                  </m:oMath>
                </a14:m>
                <a:r>
                  <a:rPr lang="en-GB" sz="2000" dirty="0"/>
                  <a:t> algorithm. Each object must compute its interaction with each other object so each of N-objects has to compute </a:t>
                </a:r>
                <a14:m>
                  <m:oMath xmlns:m="http://schemas.openxmlformats.org/officeDocument/2006/math">
                    <m:r>
                      <a:rPr lang="en-GB" sz="2000" i="1" dirty="0" smtClean="0">
                        <a:latin typeface="Cambria Math" panose="02040503050406030204" pitchFamily="18" charset="0"/>
                      </a:rPr>
                      <m:t>𝑁</m:t>
                    </m:r>
                    <m:r>
                      <a:rPr lang="en-GB" sz="2000" i="1" dirty="0" smtClean="0">
                        <a:latin typeface="Cambria Math" panose="02040503050406030204" pitchFamily="18" charset="0"/>
                      </a:rPr>
                      <m:t>−1</m:t>
                    </m:r>
                  </m:oMath>
                </a14:m>
                <a:r>
                  <a:rPr lang="en-GB" sz="2000" dirty="0"/>
                  <a:t> forces.</a:t>
                </a:r>
              </a:p>
            </p:txBody>
          </p:sp>
        </mc:Choice>
        <mc:Fallback xmlns="">
          <p:sp>
            <p:nvSpPr>
              <p:cNvPr id="6" name="Marcador de contenido 5">
                <a:extLst>
                  <a:ext uri="{FF2B5EF4-FFF2-40B4-BE49-F238E27FC236}">
                    <a16:creationId xmlns:a16="http://schemas.microsoft.com/office/drawing/2014/main" id="{40573C57-9C22-4DDB-9604-3A36051B9421}"/>
                  </a:ext>
                </a:extLst>
              </p:cNvPr>
              <p:cNvSpPr>
                <a:spLocks noGrp="1" noRot="1" noChangeAspect="1" noMove="1" noResize="1" noEditPoints="1" noAdjustHandles="1" noChangeArrowheads="1" noChangeShapeType="1" noTextEdit="1"/>
              </p:cNvSpPr>
              <p:nvPr>
                <p:ph idx="1"/>
              </p:nvPr>
            </p:nvSpPr>
            <p:spPr>
              <a:xfrm>
                <a:off x="838200" y="1221581"/>
                <a:ext cx="10515600" cy="4351338"/>
              </a:xfrm>
              <a:blipFill>
                <a:blip r:embed="rId3"/>
                <a:stretch>
                  <a:fillRect l="-522" t="-1401" r="-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2B11895B-6BD6-4D4B-8BE0-BDB02DB263C3}"/>
                  </a:ext>
                </a:extLst>
              </p:cNvPr>
              <p:cNvSpPr txBox="1"/>
              <p:nvPr/>
            </p:nvSpPr>
            <p:spPr>
              <a:xfrm>
                <a:off x="3743881" y="5338629"/>
                <a:ext cx="4704237" cy="626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𝑝𝑎𝑟𝑡𝑖𝑐𝑙𝑒𝑠</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−1</m:t>
                              </m:r>
                            </m:e>
                          </m:d>
                        </m:e>
                        <m: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𝑓𝑜𝑟𝑐𝑒𝑠</m:t>
                              </m:r>
                            </m:num>
                            <m:den>
                              <m:r>
                                <a:rPr lang="en-US" sz="2400" b="0" i="1" smtClean="0">
                                  <a:latin typeface="Cambria Math" panose="02040503050406030204" pitchFamily="18" charset="0"/>
                                </a:rPr>
                                <m:t>𝑝𝑎𝑟𝑡𝑖𝑐𝑙𝑒</m:t>
                              </m:r>
                            </m:den>
                          </m:f>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𝑁</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dirty="0"/>
              </a:p>
            </p:txBody>
          </p:sp>
        </mc:Choice>
        <mc:Fallback xmlns="">
          <p:sp>
            <p:nvSpPr>
              <p:cNvPr id="3" name="CuadroTexto 2">
                <a:extLst>
                  <a:ext uri="{FF2B5EF4-FFF2-40B4-BE49-F238E27FC236}">
                    <a16:creationId xmlns:a16="http://schemas.microsoft.com/office/drawing/2014/main" id="{2B11895B-6BD6-4D4B-8BE0-BDB02DB263C3}"/>
                  </a:ext>
                </a:extLst>
              </p:cNvPr>
              <p:cNvSpPr txBox="1">
                <a:spLocks noRot="1" noChangeAspect="1" noMove="1" noResize="1" noEditPoints="1" noAdjustHandles="1" noChangeArrowheads="1" noChangeShapeType="1" noTextEdit="1"/>
              </p:cNvSpPr>
              <p:nvPr/>
            </p:nvSpPr>
            <p:spPr>
              <a:xfrm>
                <a:off x="3743881" y="5338629"/>
                <a:ext cx="4704237" cy="626005"/>
              </a:xfrm>
              <a:prstGeom prst="rect">
                <a:avLst/>
              </a:prstGeom>
              <a:blipFill>
                <a:blip r:embed="rId4"/>
                <a:stretch>
                  <a:fillRect l="-1036" r="-1943" b="-15686"/>
                </a:stretch>
              </a:blipFill>
            </p:spPr>
            <p:txBody>
              <a:bodyPr/>
              <a:lstStyle/>
              <a:p>
                <a:r>
                  <a:rPr lang="en-US">
                    <a:noFill/>
                  </a:rPr>
                  <a:t> </a:t>
                </a:r>
              </a:p>
            </p:txBody>
          </p:sp>
        </mc:Fallback>
      </mc:AlternateContent>
      <p:sp>
        <p:nvSpPr>
          <p:cNvPr id="8" name="Marcador de número de diapositiva 7">
            <a:extLst>
              <a:ext uri="{FF2B5EF4-FFF2-40B4-BE49-F238E27FC236}">
                <a16:creationId xmlns:a16="http://schemas.microsoft.com/office/drawing/2014/main" id="{C152730C-347A-4D86-B991-0D43C24AE9EE}"/>
              </a:ext>
            </a:extLst>
          </p:cNvPr>
          <p:cNvSpPr>
            <a:spLocks noGrp="1"/>
          </p:cNvSpPr>
          <p:nvPr>
            <p:ph type="sldNum" sz="quarter" idx="12"/>
          </p:nvPr>
        </p:nvSpPr>
        <p:spPr/>
        <p:txBody>
          <a:bodyPr/>
          <a:lstStyle/>
          <a:p>
            <a:fld id="{0F1556C4-DFC3-4611-A7CC-780699185E26}" type="slidenum">
              <a:rPr lang="es-ES" smtClean="0"/>
              <a:t>9</a:t>
            </a:fld>
            <a:endParaRPr lang="es-ES"/>
          </a:p>
        </p:txBody>
      </p:sp>
      <p:sp>
        <p:nvSpPr>
          <p:cNvPr id="7" name="Rectángulo 6">
            <a:extLst>
              <a:ext uri="{FF2B5EF4-FFF2-40B4-BE49-F238E27FC236}">
                <a16:creationId xmlns:a16="http://schemas.microsoft.com/office/drawing/2014/main" id="{A020A677-2639-4E85-BB21-5FB9F458689B}"/>
              </a:ext>
            </a:extLst>
          </p:cNvPr>
          <p:cNvSpPr/>
          <p:nvPr/>
        </p:nvSpPr>
        <p:spPr>
          <a:xfrm>
            <a:off x="0" y="6599976"/>
            <a:ext cx="6905625" cy="2580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dirty="0">
                <a:solidFill>
                  <a:schemeClr val="tx1"/>
                </a:solidFill>
                <a:effectLst/>
                <a:latin typeface="Whitney"/>
              </a:rPr>
              <a:t>[1] </a:t>
            </a:r>
            <a:r>
              <a:rPr lang="en-US" sz="1000" b="0" i="0" dirty="0" err="1">
                <a:solidFill>
                  <a:schemeClr val="tx1"/>
                </a:solidFill>
                <a:effectLst/>
                <a:latin typeface="Whitney"/>
              </a:rPr>
              <a:t>Narlikar</a:t>
            </a:r>
            <a:r>
              <a:rPr lang="en-US" sz="1000" b="0" i="0" dirty="0">
                <a:solidFill>
                  <a:schemeClr val="tx1"/>
                </a:solidFill>
                <a:effectLst/>
                <a:latin typeface="Whitney"/>
              </a:rPr>
              <a:t>, G. (2009). Parallel N-Body Simulations. </a:t>
            </a:r>
            <a:r>
              <a:rPr lang="en-US" sz="1000" b="0" i="0" u="none" strike="noStrike" dirty="0">
                <a:solidFill>
                  <a:schemeClr val="tx1"/>
                </a:solidFill>
                <a:effectLst/>
                <a:latin typeface="Whitney"/>
                <a:hlinkClick r:id="rId5" tooltip="https://www.cs.cmu.edu/~scandal/alg/nbody.html">
                  <a:extLst>
                    <a:ext uri="{A12FA001-AC4F-418D-AE19-62706E023703}">
                      <ahyp:hlinkClr xmlns:ahyp="http://schemas.microsoft.com/office/drawing/2018/hyperlinkcolor" val="tx"/>
                    </a:ext>
                  </a:extLst>
                </a:hlinkClick>
              </a:rPr>
              <a:t>https://www.cs.cmu.edu/~scandal/alg/nbody.html</a:t>
            </a:r>
            <a:r>
              <a:rPr lang="en-US" sz="1000" b="0" i="0" dirty="0">
                <a:solidFill>
                  <a:schemeClr val="tx1"/>
                </a:solidFill>
                <a:effectLst/>
                <a:latin typeface="Whitney"/>
              </a:rPr>
              <a:t> (accessed: 11-04-2021)</a:t>
            </a:r>
            <a:endParaRPr lang="es-ES" sz="1000" b="0" i="0" dirty="0">
              <a:solidFill>
                <a:schemeClr val="tx1"/>
              </a:solidFill>
              <a:effectLst/>
              <a:latin typeface="DINWebPro"/>
            </a:endParaRPr>
          </a:p>
        </p:txBody>
      </p:sp>
    </p:spTree>
    <p:extLst>
      <p:ext uri="{BB962C8B-B14F-4D97-AF65-F5344CB8AC3E}">
        <p14:creationId xmlns:p14="http://schemas.microsoft.com/office/powerpoint/2010/main" val="36048135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1871</TotalTime>
  <Words>6695</Words>
  <Application>Microsoft Office PowerPoint</Application>
  <PresentationFormat>Panorámica</PresentationFormat>
  <Paragraphs>538</Paragraphs>
  <Slides>32</Slides>
  <Notes>18</Notes>
  <HiddenSlides>0</HiddenSlides>
  <MMClips>5</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32</vt:i4>
      </vt:variant>
    </vt:vector>
  </HeadingPairs>
  <TitlesOfParts>
    <vt:vector size="42" baseType="lpstr">
      <vt:lpstr>DINWebPro</vt:lpstr>
      <vt:lpstr>NexusSans</vt:lpstr>
      <vt:lpstr>Whitney</vt:lpstr>
      <vt:lpstr>Arial</vt:lpstr>
      <vt:lpstr>Calibri</vt:lpstr>
      <vt:lpstr>Calibri Light</vt:lpstr>
      <vt:lpstr>Cambria Math</vt:lpstr>
      <vt:lpstr>Consolas</vt:lpstr>
      <vt:lpstr>Wingdings</vt:lpstr>
      <vt:lpstr>Tema de Office</vt:lpstr>
      <vt:lpstr>High Performance Computing for Aerospace Engineering</vt:lpstr>
      <vt:lpstr>Table of contents</vt:lpstr>
      <vt:lpstr>Introduction</vt:lpstr>
      <vt:lpstr>Introduction (cont.)</vt:lpstr>
      <vt:lpstr>Introduction (cont.)</vt:lpstr>
      <vt:lpstr>Introduction (cont.)</vt:lpstr>
      <vt:lpstr>Centre of Mass</vt:lpstr>
      <vt:lpstr>What have we programmed ?</vt:lpstr>
      <vt:lpstr>All Pairs Algorithm</vt:lpstr>
      <vt:lpstr>All Pairs Algorithm</vt:lpstr>
      <vt:lpstr>All Pairs Algorithm</vt:lpstr>
      <vt:lpstr>4th order Runge Kutta numerical method</vt:lpstr>
      <vt:lpstr>12th order Runge Kutta numerical method by Hiroshi Ono</vt:lpstr>
      <vt:lpstr>Parallelization</vt:lpstr>
      <vt:lpstr>Parallelization (cont.)</vt:lpstr>
      <vt:lpstr>Parallelization (cont.)</vt:lpstr>
      <vt:lpstr>Parallelization (cont.)</vt:lpstr>
      <vt:lpstr>Parallelization (cont.)</vt:lpstr>
      <vt:lpstr>Parallelization (cont.)</vt:lpstr>
      <vt:lpstr>Parallelization (cont.)</vt:lpstr>
      <vt:lpstr>Parallelization (cont.)</vt:lpstr>
      <vt:lpstr>2 Body Sun-Earth (in Serie)</vt:lpstr>
      <vt:lpstr>3 Body Sun-Venus-Earth (in Serie)</vt:lpstr>
      <vt:lpstr>2 Body Sun-Mercury (in Parallel with 2 cores)</vt:lpstr>
      <vt:lpstr>2 Body Sun-Mercury (in Parallel with 2 cores)</vt:lpstr>
      <vt:lpstr>3 Body Sun-Mercury-Venus (in Parallel with 3 cores)</vt:lpstr>
      <vt:lpstr>Solar System (in Parallel*)</vt:lpstr>
      <vt:lpstr>Validation of the results</vt:lpstr>
      <vt:lpstr>More optimized Algorithms</vt:lpstr>
      <vt:lpstr>Problems encountered</vt:lpstr>
      <vt:lpstr>Further improvements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Computing for Aerospace Engineering</dc:title>
  <dc:creator>Yi Qiang Ji</dc:creator>
  <cp:lastModifiedBy>Yi Qiang Ji</cp:lastModifiedBy>
  <cp:revision>38</cp:revision>
  <dcterms:created xsi:type="dcterms:W3CDTF">2012-07-30T22:48:03Z</dcterms:created>
  <dcterms:modified xsi:type="dcterms:W3CDTF">2021-04-12T21:26:50Z</dcterms:modified>
</cp:coreProperties>
</file>